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 /><Relationship Id="rId2" Type="http://schemas.openxmlformats.org/package/2006/relationships/metadata/thumbnail" Target="docProps/thumbnail.jpeg" /><Relationship Id="rId1" Type="http://schemas.openxmlformats.org/officeDocument/2006/relationships/officeDocument" Target="ppt/presentation.xml" /><Relationship Id="rId4" Type="http://schemas.openxmlformats.org/officeDocument/2006/relationships/extended-properties" Target="docProps/app.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88" r:id="rId3"/>
    <p:sldId id="289" r:id="rId4"/>
    <p:sldId id="290" r:id="rId5"/>
    <p:sldId id="291" r:id="rId6"/>
    <p:sldId id="292" r:id="rId7"/>
    <p:sldId id="293" r:id="rId8"/>
    <p:sldId id="294" r:id="rId9"/>
    <p:sldId id="295" r:id="rId10"/>
    <p:sldId id="297" r:id="rId11"/>
    <p:sldId id="298" r:id="rId12"/>
    <p:sldId id="299" r:id="rId13"/>
    <p:sldId id="300" r:id="rId14"/>
    <p:sldId id="296" r:id="rId15"/>
    <p:sldId id="257" r:id="rId16"/>
    <p:sldId id="264" r:id="rId17"/>
    <p:sldId id="258" r:id="rId18"/>
    <p:sldId id="261" r:id="rId19"/>
    <p:sldId id="259" r:id="rId20"/>
    <p:sldId id="265" r:id="rId21"/>
    <p:sldId id="301" r:id="rId22"/>
    <p:sldId id="262" r:id="rId23"/>
    <p:sldId id="266" r:id="rId24"/>
    <p:sldId id="267" r:id="rId25"/>
    <p:sldId id="268" r:id="rId26"/>
    <p:sldId id="269" r:id="rId27"/>
    <p:sldId id="271" r:id="rId28"/>
    <p:sldId id="272" r:id="rId29"/>
    <p:sldId id="273" r:id="rId30"/>
    <p:sldId id="260" r:id="rId31"/>
    <p:sldId id="275" r:id="rId32"/>
    <p:sldId id="276" r:id="rId33"/>
    <p:sldId id="277" r:id="rId34"/>
    <p:sldId id="286" r:id="rId35"/>
    <p:sldId id="287" r:id="rId36"/>
    <p:sldId id="278" r:id="rId37"/>
    <p:sldId id="279" r:id="rId38"/>
    <p:sldId id="280" r:id="rId39"/>
    <p:sldId id="281" r:id="rId40"/>
    <p:sldId id="282" r:id="rId41"/>
    <p:sldId id="283" r:id="rId42"/>
    <p:sldId id="284" r:id="rId43"/>
    <p:sldId id="285" r:id="rId44"/>
    <p:sldId id="302" r:id="rId45"/>
    <p:sldId id="303" r:id="rId46"/>
    <p:sldId id="304" r:id="rId47"/>
    <p:sldId id="305" r:id="rId4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105" d="100"/>
          <a:sy n="105" d="100"/>
        </p:scale>
        <p:origin x="56" y="1100"/>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 /><Relationship Id="rId18" Type="http://schemas.openxmlformats.org/officeDocument/2006/relationships/slide" Target="slides/slide17.xml" /><Relationship Id="rId26" Type="http://schemas.openxmlformats.org/officeDocument/2006/relationships/slide" Target="slides/slide25.xml" /><Relationship Id="rId39" Type="http://schemas.openxmlformats.org/officeDocument/2006/relationships/slide" Target="slides/slide38.xml" /><Relationship Id="rId3" Type="http://schemas.openxmlformats.org/officeDocument/2006/relationships/slide" Target="slides/slide2.xml" /><Relationship Id="rId21" Type="http://schemas.openxmlformats.org/officeDocument/2006/relationships/slide" Target="slides/slide20.xml" /><Relationship Id="rId34" Type="http://schemas.openxmlformats.org/officeDocument/2006/relationships/slide" Target="slides/slide33.xml" /><Relationship Id="rId42" Type="http://schemas.openxmlformats.org/officeDocument/2006/relationships/slide" Target="slides/slide41.xml" /><Relationship Id="rId47" Type="http://schemas.openxmlformats.org/officeDocument/2006/relationships/slide" Target="slides/slide46.xml" /><Relationship Id="rId50" Type="http://schemas.openxmlformats.org/officeDocument/2006/relationships/viewProps" Target="viewProps.xml" /><Relationship Id="rId7" Type="http://schemas.openxmlformats.org/officeDocument/2006/relationships/slide" Target="slides/slide6.xml" /><Relationship Id="rId12" Type="http://schemas.openxmlformats.org/officeDocument/2006/relationships/slide" Target="slides/slide11.xml" /><Relationship Id="rId17" Type="http://schemas.openxmlformats.org/officeDocument/2006/relationships/slide" Target="slides/slide16.xml" /><Relationship Id="rId25" Type="http://schemas.openxmlformats.org/officeDocument/2006/relationships/slide" Target="slides/slide24.xml" /><Relationship Id="rId33" Type="http://schemas.openxmlformats.org/officeDocument/2006/relationships/slide" Target="slides/slide32.xml" /><Relationship Id="rId38" Type="http://schemas.openxmlformats.org/officeDocument/2006/relationships/slide" Target="slides/slide37.xml" /><Relationship Id="rId46" Type="http://schemas.openxmlformats.org/officeDocument/2006/relationships/slide" Target="slides/slide45.xml" /><Relationship Id="rId2" Type="http://schemas.openxmlformats.org/officeDocument/2006/relationships/slide" Target="slides/slide1.xml" /><Relationship Id="rId16" Type="http://schemas.openxmlformats.org/officeDocument/2006/relationships/slide" Target="slides/slide15.xml" /><Relationship Id="rId20" Type="http://schemas.openxmlformats.org/officeDocument/2006/relationships/slide" Target="slides/slide19.xml" /><Relationship Id="rId29" Type="http://schemas.openxmlformats.org/officeDocument/2006/relationships/slide" Target="slides/slide28.xml" /><Relationship Id="rId41" Type="http://schemas.openxmlformats.org/officeDocument/2006/relationships/slide" Target="slides/slide40.xml" /><Relationship Id="rId1" Type="http://schemas.openxmlformats.org/officeDocument/2006/relationships/slideMaster" Target="slideMasters/slideMaster1.xml" /><Relationship Id="rId6" Type="http://schemas.openxmlformats.org/officeDocument/2006/relationships/slide" Target="slides/slide5.xml" /><Relationship Id="rId11" Type="http://schemas.openxmlformats.org/officeDocument/2006/relationships/slide" Target="slides/slide10.xml" /><Relationship Id="rId24" Type="http://schemas.openxmlformats.org/officeDocument/2006/relationships/slide" Target="slides/slide23.xml" /><Relationship Id="rId32" Type="http://schemas.openxmlformats.org/officeDocument/2006/relationships/slide" Target="slides/slide31.xml" /><Relationship Id="rId37" Type="http://schemas.openxmlformats.org/officeDocument/2006/relationships/slide" Target="slides/slide36.xml" /><Relationship Id="rId40" Type="http://schemas.openxmlformats.org/officeDocument/2006/relationships/slide" Target="slides/slide39.xml" /><Relationship Id="rId45" Type="http://schemas.openxmlformats.org/officeDocument/2006/relationships/slide" Target="slides/slide44.xml" /><Relationship Id="rId5" Type="http://schemas.openxmlformats.org/officeDocument/2006/relationships/slide" Target="slides/slide4.xml" /><Relationship Id="rId15" Type="http://schemas.openxmlformats.org/officeDocument/2006/relationships/slide" Target="slides/slide14.xml" /><Relationship Id="rId23" Type="http://schemas.openxmlformats.org/officeDocument/2006/relationships/slide" Target="slides/slide22.xml" /><Relationship Id="rId28" Type="http://schemas.openxmlformats.org/officeDocument/2006/relationships/slide" Target="slides/slide27.xml" /><Relationship Id="rId36" Type="http://schemas.openxmlformats.org/officeDocument/2006/relationships/slide" Target="slides/slide35.xml" /><Relationship Id="rId49" Type="http://schemas.openxmlformats.org/officeDocument/2006/relationships/presProps" Target="presProps.xml" /><Relationship Id="rId10" Type="http://schemas.openxmlformats.org/officeDocument/2006/relationships/slide" Target="slides/slide9.xml" /><Relationship Id="rId19" Type="http://schemas.openxmlformats.org/officeDocument/2006/relationships/slide" Target="slides/slide18.xml" /><Relationship Id="rId31" Type="http://schemas.openxmlformats.org/officeDocument/2006/relationships/slide" Target="slides/slide30.xml" /><Relationship Id="rId44" Type="http://schemas.openxmlformats.org/officeDocument/2006/relationships/slide" Target="slides/slide43.xml" /><Relationship Id="rId52" Type="http://schemas.openxmlformats.org/officeDocument/2006/relationships/tableStyles" Target="tableStyles.xml" /><Relationship Id="rId4" Type="http://schemas.openxmlformats.org/officeDocument/2006/relationships/slide" Target="slides/slide3.xml" /><Relationship Id="rId9" Type="http://schemas.openxmlformats.org/officeDocument/2006/relationships/slide" Target="slides/slide8.xml" /><Relationship Id="rId14" Type="http://schemas.openxmlformats.org/officeDocument/2006/relationships/slide" Target="slides/slide13.xml" /><Relationship Id="rId22" Type="http://schemas.openxmlformats.org/officeDocument/2006/relationships/slide" Target="slides/slide21.xml" /><Relationship Id="rId27" Type="http://schemas.openxmlformats.org/officeDocument/2006/relationships/slide" Target="slides/slide26.xml" /><Relationship Id="rId30" Type="http://schemas.openxmlformats.org/officeDocument/2006/relationships/slide" Target="slides/slide29.xml" /><Relationship Id="rId35" Type="http://schemas.openxmlformats.org/officeDocument/2006/relationships/slide" Target="slides/slide34.xml" /><Relationship Id="rId43" Type="http://schemas.openxmlformats.org/officeDocument/2006/relationships/slide" Target="slides/slide42.xml" /><Relationship Id="rId48" Type="http://schemas.openxmlformats.org/officeDocument/2006/relationships/slide" Target="slides/slide47.xml" /><Relationship Id="rId8" Type="http://schemas.openxmlformats.org/officeDocument/2006/relationships/slide" Target="slides/slide7.xml" /><Relationship Id="rId51"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3/10/2025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3/10/2025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3/10/2025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3/10/2025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3/10/2025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3/10/2025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3/10/2025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theme" Target="../theme/theme1.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3/10/2025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3.xml.rels><?xml version="1.0" encoding="UTF-8" standalone="yes"?>
<Relationships xmlns="http://schemas.openxmlformats.org/package/2006/relationships"><Relationship Id="rId2" Type="http://schemas.openxmlformats.org/officeDocument/2006/relationships/hyperlink" Target="https://www.statista.com/statistics/1359403/us-time-spent-per-day-netflix-tiktok-youtube/" TargetMode="External" /><Relationship Id="rId1" Type="http://schemas.openxmlformats.org/officeDocument/2006/relationships/slideLayout" Target="../slideLayouts/slideLayout2.xml" /></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8.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hyperlink" Target="https://developers.google.com/search/docs/crawling-indexing/javascript/javascript-seo-basics" TargetMode="External" /><Relationship Id="rId1" Type="http://schemas.openxmlformats.org/officeDocument/2006/relationships/slideLayout" Target="../slideLayouts/slideLayout2.xml" /></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3.xml.rels><?xml version="1.0" encoding="UTF-8" standalone="yes"?>
<Relationships xmlns="http://schemas.openxmlformats.org/package/2006/relationships"><Relationship Id="rId2" Type="http://schemas.openxmlformats.org/officeDocument/2006/relationships/image" Target="../media/image4.png" /><Relationship Id="rId1" Type="http://schemas.openxmlformats.org/officeDocument/2006/relationships/slideLayout" Target="../slideLayouts/slideLayout2.xml" /></Relationships>
</file>

<file path=ppt/slides/_rels/slide24.xml.rels><?xml version="1.0" encoding="UTF-8" standalone="yes"?>
<Relationships xmlns="http://schemas.openxmlformats.org/package/2006/relationships"><Relationship Id="rId3" Type="http://schemas.openxmlformats.org/officeDocument/2006/relationships/image" Target="../media/image6.png" /><Relationship Id="rId2" Type="http://schemas.openxmlformats.org/officeDocument/2006/relationships/image" Target="../media/image5.png" /><Relationship Id="rId1" Type="http://schemas.openxmlformats.org/officeDocument/2006/relationships/slideLayout" Target="../slideLayouts/slideLayout2.xml" /></Relationships>
</file>

<file path=ppt/slides/_rels/slide25.xml.rels><?xml version="1.0" encoding="UTF-8" standalone="yes"?>
<Relationships xmlns="http://schemas.openxmlformats.org/package/2006/relationships"><Relationship Id="rId2" Type="http://schemas.openxmlformats.org/officeDocument/2006/relationships/image" Target="../media/image7.png" /><Relationship Id="rId1" Type="http://schemas.openxmlformats.org/officeDocument/2006/relationships/slideLayout" Target="../slideLayouts/slideLayout2.xml" /></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7.xml.rels><?xml version="1.0" encoding="UTF-8" standalone="yes"?>
<Relationships xmlns="http://schemas.openxmlformats.org/package/2006/relationships"><Relationship Id="rId2" Type="http://schemas.openxmlformats.org/officeDocument/2006/relationships/hyperlink" Target="https://ahrefs.com/" TargetMode="External" /><Relationship Id="rId1" Type="http://schemas.openxmlformats.org/officeDocument/2006/relationships/slideLayout" Target="../slideLayouts/slideLayout2.xml" /></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9.xml.rels><?xml version="1.0" encoding="UTF-8" standalone="yes"?>
<Relationships xmlns="http://schemas.openxmlformats.org/package/2006/relationships"><Relationship Id="rId3" Type="http://schemas.openxmlformats.org/officeDocument/2006/relationships/image" Target="../media/image9.png" /><Relationship Id="rId2" Type="http://schemas.openxmlformats.org/officeDocument/2006/relationships/image" Target="../media/image8.png" /><Relationship Id="rId1" Type="http://schemas.openxmlformats.org/officeDocument/2006/relationships/slideLayout" Target="../slideLayouts/slideLayout2.xml" /><Relationship Id="rId4" Type="http://schemas.openxmlformats.org/officeDocument/2006/relationships/image" Target="../media/image10.png" /></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30.xml.rels><?xml version="1.0" encoding="UTF-8" standalone="yes"?>
<Relationships xmlns="http://schemas.openxmlformats.org/package/2006/relationships"><Relationship Id="rId3" Type="http://schemas.openxmlformats.org/officeDocument/2006/relationships/image" Target="../media/image12.png" /><Relationship Id="rId2" Type="http://schemas.openxmlformats.org/officeDocument/2006/relationships/image" Target="../media/image11.png" /><Relationship Id="rId1" Type="http://schemas.openxmlformats.org/officeDocument/2006/relationships/slideLayout" Target="../slideLayouts/slideLayout2.xml" /></Relationships>
</file>

<file path=ppt/slides/_rels/slide31.xml.rels><?xml version="1.0" encoding="UTF-8" standalone="yes"?>
<Relationships xmlns="http://schemas.openxmlformats.org/package/2006/relationships"><Relationship Id="rId3" Type="http://schemas.openxmlformats.org/officeDocument/2006/relationships/image" Target="../media/image14.png" /><Relationship Id="rId2" Type="http://schemas.openxmlformats.org/officeDocument/2006/relationships/image" Target="../media/image13.png" /><Relationship Id="rId1" Type="http://schemas.openxmlformats.org/officeDocument/2006/relationships/slideLayout" Target="../slideLayouts/slideLayout2.xml" /></Relationships>
</file>

<file path=ppt/slides/_rels/slide32.xml.rels><?xml version="1.0" encoding="UTF-8" standalone="yes"?>
<Relationships xmlns="http://schemas.openxmlformats.org/package/2006/relationships"><Relationship Id="rId2" Type="http://schemas.openxmlformats.org/officeDocument/2006/relationships/image" Target="../media/image15.png" /><Relationship Id="rId1" Type="http://schemas.openxmlformats.org/officeDocument/2006/relationships/slideLayout" Target="../slideLayouts/slideLayout2.xml" /></Relationships>
</file>

<file path=ppt/slides/_rels/slide33.xml.rels><?xml version="1.0" encoding="UTF-8" standalone="yes"?>
<Relationships xmlns="http://schemas.openxmlformats.org/package/2006/relationships"><Relationship Id="rId3" Type="http://schemas.openxmlformats.org/officeDocument/2006/relationships/image" Target="../media/image17.png" /><Relationship Id="rId2" Type="http://schemas.openxmlformats.org/officeDocument/2006/relationships/image" Target="../media/image16.png" /><Relationship Id="rId1" Type="http://schemas.openxmlformats.org/officeDocument/2006/relationships/slideLayout" Target="../slideLayouts/slideLayout2.xml" /><Relationship Id="rId4" Type="http://schemas.openxmlformats.org/officeDocument/2006/relationships/hyperlink" Target="https://www.tassos.gr/blog/tutorials/add-structured-data-joomla" TargetMode="External" /></Relationships>
</file>

<file path=ppt/slides/_rels/slide34.xml.rels><?xml version="1.0" encoding="UTF-8" standalone="yes"?>
<Relationships xmlns="http://schemas.openxmlformats.org/package/2006/relationships"><Relationship Id="rId3" Type="http://schemas.openxmlformats.org/officeDocument/2006/relationships/image" Target="../media/image18.png" /><Relationship Id="rId2" Type="http://schemas.openxmlformats.org/officeDocument/2006/relationships/hyperlink" Target="https://www.youtube.com/watch?v=oYI5bNs_9tY" TargetMode="External" /><Relationship Id="rId1" Type="http://schemas.openxmlformats.org/officeDocument/2006/relationships/slideLayout" Target="../slideLayouts/slideLayout2.xml" /><Relationship Id="rId5" Type="http://schemas.openxmlformats.org/officeDocument/2006/relationships/image" Target="../media/image20.png" /><Relationship Id="rId4" Type="http://schemas.openxmlformats.org/officeDocument/2006/relationships/image" Target="../media/image19.png" /></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38.xml.rels><?xml version="1.0" encoding="UTF-8" standalone="yes"?>
<Relationships xmlns="http://schemas.openxmlformats.org/package/2006/relationships"><Relationship Id="rId2" Type="http://schemas.openxmlformats.org/officeDocument/2006/relationships/image" Target="../media/image21.png" /><Relationship Id="rId1" Type="http://schemas.openxmlformats.org/officeDocument/2006/relationships/slideLayout" Target="../slideLayouts/slideLayout2.xml" /></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4.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image" Target="../media/image1.png" /><Relationship Id="rId1" Type="http://schemas.openxmlformats.org/officeDocument/2006/relationships/slideLayout" Target="../slideLayouts/slideLayout2.xml" /></Relationships>
</file>

<file path=ppt/slides/_rels/slide40.xml.rels><?xml version="1.0" encoding="UTF-8" standalone="yes"?>
<Relationships xmlns="http://schemas.openxmlformats.org/package/2006/relationships"><Relationship Id="rId3" Type="http://schemas.openxmlformats.org/officeDocument/2006/relationships/image" Target="../media/image23.png" /><Relationship Id="rId2" Type="http://schemas.openxmlformats.org/officeDocument/2006/relationships/image" Target="../media/image22.png" /><Relationship Id="rId1" Type="http://schemas.openxmlformats.org/officeDocument/2006/relationships/slideLayout" Target="../slideLayouts/slideLayout2.xml" /></Relationships>
</file>

<file path=ppt/slides/_rels/slide41.xml.rels><?xml version="1.0" encoding="UTF-8" standalone="yes"?>
<Relationships xmlns="http://schemas.openxmlformats.org/package/2006/relationships"><Relationship Id="rId2" Type="http://schemas.openxmlformats.org/officeDocument/2006/relationships/image" Target="../media/image24.png" /><Relationship Id="rId1" Type="http://schemas.openxmlformats.org/officeDocument/2006/relationships/slideLayout" Target="../slideLayouts/slideLayout2.xml" /></Relationships>
</file>

<file path=ppt/slides/_rels/slide42.xml.rels><?xml version="1.0" encoding="UTF-8" standalone="yes"?>
<Relationships xmlns="http://schemas.openxmlformats.org/package/2006/relationships"><Relationship Id="rId2" Type="http://schemas.openxmlformats.org/officeDocument/2006/relationships/image" Target="../media/image25.png" /><Relationship Id="rId1" Type="http://schemas.openxmlformats.org/officeDocument/2006/relationships/slideLayout" Target="../slideLayouts/slideLayout2.xml" /></Relationships>
</file>

<file path=ppt/slides/_rels/slide43.xml.rels><?xml version="1.0" encoding="UTF-8" standalone="yes"?>
<Relationships xmlns="http://schemas.openxmlformats.org/package/2006/relationships"><Relationship Id="rId2" Type="http://schemas.openxmlformats.org/officeDocument/2006/relationships/image" Target="../media/image26.png" /><Relationship Id="rId1" Type="http://schemas.openxmlformats.org/officeDocument/2006/relationships/slideLayout" Target="../slideLayouts/slideLayout2.xml" /></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45.xml.rels><?xml version="1.0" encoding="UTF-8" standalone="yes"?>
<Relationships xmlns="http://schemas.openxmlformats.org/package/2006/relationships"><Relationship Id="rId2" Type="http://schemas.openxmlformats.org/officeDocument/2006/relationships/image" Target="../media/image27.jpeg" /><Relationship Id="rId1" Type="http://schemas.openxmlformats.org/officeDocument/2006/relationships/slideLayout" Target="../slideLayouts/slideLayout2.xml" /></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E-business Tech</a:t>
            </a:r>
          </a:p>
        </p:txBody>
      </p:sp>
      <p:sp>
        <p:nvSpPr>
          <p:cNvPr id="3" name="Subtitle 2"/>
          <p:cNvSpPr>
            <a:spLocks noGrp="1"/>
          </p:cNvSpPr>
          <p:nvPr>
            <p:ph type="subTitle" idx="1"/>
          </p:nvPr>
        </p:nvSpPr>
        <p:spPr/>
        <p:txBody>
          <a:bodyPr/>
          <a:lstStyle/>
          <a:p>
            <a:r>
              <a:rPr lang="en-US" dirty="0"/>
              <a:t>Lecture 4</a:t>
            </a:r>
          </a:p>
        </p:txBody>
      </p:sp>
    </p:spTree>
    <p:extLst>
      <p:ext uri="{BB962C8B-B14F-4D97-AF65-F5344CB8AC3E}">
        <p14:creationId xmlns:p14="http://schemas.microsoft.com/office/powerpoint/2010/main" val="10252161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BD5D63-C964-D435-F0A3-5EB87908DF52}"/>
              </a:ext>
            </a:extLst>
          </p:cNvPr>
          <p:cNvSpPr>
            <a:spLocks noGrp="1"/>
          </p:cNvSpPr>
          <p:nvPr>
            <p:ph type="title"/>
          </p:nvPr>
        </p:nvSpPr>
        <p:spPr/>
        <p:txBody>
          <a:bodyPr>
            <a:normAutofit fontScale="90000"/>
          </a:bodyPr>
          <a:lstStyle/>
          <a:p>
            <a:r>
              <a:rPr lang="en-US" b="1" i="0" dirty="0">
                <a:solidFill>
                  <a:srgbClr val="1D1C22"/>
                </a:solidFill>
                <a:effectLst/>
                <a:latin typeface="__sofiaProRegular_765997"/>
              </a:rPr>
              <a:t>Participate in online forums and communities.</a:t>
            </a:r>
            <a:br>
              <a:rPr lang="en-US" b="1" i="0" dirty="0">
                <a:solidFill>
                  <a:srgbClr val="1D1C22"/>
                </a:solidFill>
                <a:effectLst/>
                <a:latin typeface="__sofiaProRegular_765997"/>
              </a:rPr>
            </a:br>
            <a:endParaRPr lang="en-US" dirty="0"/>
          </a:p>
        </p:txBody>
      </p:sp>
      <p:sp>
        <p:nvSpPr>
          <p:cNvPr id="3" name="Content Placeholder 2">
            <a:extLst>
              <a:ext uri="{FF2B5EF4-FFF2-40B4-BE49-F238E27FC236}">
                <a16:creationId xmlns:a16="http://schemas.microsoft.com/office/drawing/2014/main" id="{585C2015-D03F-F71C-78E4-7E479812B52C}"/>
              </a:ext>
            </a:extLst>
          </p:cNvPr>
          <p:cNvSpPr>
            <a:spLocks noGrp="1"/>
          </p:cNvSpPr>
          <p:nvPr>
            <p:ph idx="1"/>
          </p:nvPr>
        </p:nvSpPr>
        <p:spPr/>
        <p:txBody>
          <a:bodyPr>
            <a:normAutofit fontScale="85000" lnSpcReduction="10000"/>
          </a:bodyPr>
          <a:lstStyle/>
          <a:p>
            <a:r>
              <a:rPr lang="en-US" b="0" i="0" dirty="0">
                <a:solidFill>
                  <a:srgbClr val="1D1C22"/>
                </a:solidFill>
                <a:effectLst/>
                <a:latin typeface="Georgia" panose="02040502050405020303" pitchFamily="18" charset="0"/>
              </a:rPr>
              <a:t>First, it’s another place to list your business. Make sure you maintain the consistency with your business name, address and phone number on these sites as you did with your Google Business Profile and other directory listings.</a:t>
            </a:r>
          </a:p>
          <a:p>
            <a:r>
              <a:rPr lang="en-US" b="0" i="0" dirty="0">
                <a:solidFill>
                  <a:srgbClr val="1D1C22"/>
                </a:solidFill>
                <a:effectLst/>
                <a:latin typeface="Georgia" panose="02040502050405020303" pitchFamily="18" charset="0"/>
              </a:rPr>
              <a:t>Second, it’s a great place to show off your expertise and build your professional reputation. Find forums, discussion boards or social media groups where your target audience congregates. Answer questions and be generous with your advice without being too overly promotional.</a:t>
            </a:r>
            <a:endParaRPr lang="en-US" dirty="0"/>
          </a:p>
        </p:txBody>
      </p:sp>
    </p:spTree>
    <p:extLst>
      <p:ext uri="{BB962C8B-B14F-4D97-AF65-F5344CB8AC3E}">
        <p14:creationId xmlns:p14="http://schemas.microsoft.com/office/powerpoint/2010/main" val="29409732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35554F-6D36-FDD1-B2FF-3A0B31F5EE7F}"/>
              </a:ext>
            </a:extLst>
          </p:cNvPr>
          <p:cNvSpPr>
            <a:spLocks noGrp="1"/>
          </p:cNvSpPr>
          <p:nvPr>
            <p:ph type="title"/>
          </p:nvPr>
        </p:nvSpPr>
        <p:spPr>
          <a:xfrm>
            <a:off x="470905" y="304800"/>
            <a:ext cx="8229600" cy="1143000"/>
          </a:xfrm>
        </p:spPr>
        <p:txBody>
          <a:bodyPr>
            <a:normAutofit/>
          </a:bodyPr>
          <a:lstStyle/>
          <a:p>
            <a:r>
              <a:rPr lang="en-US" b="1" i="0" dirty="0">
                <a:solidFill>
                  <a:srgbClr val="1D1C22"/>
                </a:solidFill>
                <a:effectLst/>
                <a:latin typeface="__sofiaProRegular_765997"/>
              </a:rPr>
              <a:t>Have a live chatbot</a:t>
            </a:r>
            <a:endParaRPr lang="en-US" dirty="0"/>
          </a:p>
        </p:txBody>
      </p:sp>
      <p:sp>
        <p:nvSpPr>
          <p:cNvPr id="3" name="Content Placeholder 2">
            <a:extLst>
              <a:ext uri="{FF2B5EF4-FFF2-40B4-BE49-F238E27FC236}">
                <a16:creationId xmlns:a16="http://schemas.microsoft.com/office/drawing/2014/main" id="{071904E2-6474-ADD6-AAAD-B435EB8738FA}"/>
              </a:ext>
            </a:extLst>
          </p:cNvPr>
          <p:cNvSpPr>
            <a:spLocks noGrp="1"/>
          </p:cNvSpPr>
          <p:nvPr>
            <p:ph idx="1"/>
          </p:nvPr>
        </p:nvSpPr>
        <p:spPr/>
        <p:txBody>
          <a:bodyPr>
            <a:normAutofit fontScale="92500" lnSpcReduction="20000"/>
          </a:bodyPr>
          <a:lstStyle/>
          <a:p>
            <a:pPr algn="l"/>
            <a:r>
              <a:rPr lang="en-US" b="0" i="0" dirty="0">
                <a:solidFill>
                  <a:srgbClr val="1D1C22"/>
                </a:solidFill>
                <a:effectLst/>
                <a:latin typeface="Georgia" panose="02040502050405020303" pitchFamily="18" charset="0"/>
              </a:rPr>
              <a:t>New </a:t>
            </a:r>
            <a:r>
              <a:rPr lang="en-US" b="0" i="0" u="none" strike="noStrike" dirty="0">
                <a:solidFill>
                  <a:srgbClr val="015FB9"/>
                </a:solidFill>
                <a:effectLst/>
                <a:latin typeface="Georgia" panose="02040502050405020303" pitchFamily="18" charset="0"/>
              </a:rPr>
              <a:t>AI-powered chatbots</a:t>
            </a:r>
            <a:r>
              <a:rPr lang="en-US" b="0" i="0" dirty="0">
                <a:solidFill>
                  <a:srgbClr val="1D1C22"/>
                </a:solidFill>
                <a:effectLst/>
                <a:latin typeface="Georgia" panose="02040502050405020303" pitchFamily="18" charset="0"/>
              </a:rPr>
              <a:t> can answer detailed questions about your products and services at any time of the day and night. If you connect your chatbot to your e-commerce or </a:t>
            </a:r>
            <a:r>
              <a:rPr lang="en-US" b="0" i="0" u="none" strike="noStrike" dirty="0">
                <a:solidFill>
                  <a:srgbClr val="015FB9"/>
                </a:solidFill>
                <a:effectLst/>
                <a:latin typeface="Georgia" panose="02040502050405020303" pitchFamily="18" charset="0"/>
              </a:rPr>
              <a:t>CRM platform</a:t>
            </a:r>
            <a:r>
              <a:rPr lang="en-US" b="0" i="0" dirty="0">
                <a:solidFill>
                  <a:srgbClr val="1D1C22"/>
                </a:solidFill>
                <a:effectLst/>
                <a:latin typeface="Georgia" panose="02040502050405020303" pitchFamily="18" charset="0"/>
              </a:rPr>
              <a:t>, your client may be able to log in and ask for details on outstanding orders and get answers to their other questions.</a:t>
            </a:r>
          </a:p>
          <a:p>
            <a:pPr algn="l"/>
            <a:r>
              <a:rPr lang="en-US" b="0" i="0" dirty="0">
                <a:solidFill>
                  <a:srgbClr val="1D1C22"/>
                </a:solidFill>
                <a:effectLst/>
                <a:latin typeface="Georgia" panose="02040502050405020303" pitchFamily="18" charset="0"/>
              </a:rPr>
              <a:t>Chatbots are great for improving customer service and they can also turn initial conversations into sales and actionable leads.</a:t>
            </a:r>
          </a:p>
          <a:p>
            <a:endParaRPr lang="en-US" dirty="0"/>
          </a:p>
        </p:txBody>
      </p:sp>
    </p:spTree>
    <p:extLst>
      <p:ext uri="{BB962C8B-B14F-4D97-AF65-F5344CB8AC3E}">
        <p14:creationId xmlns:p14="http://schemas.microsoft.com/office/powerpoint/2010/main" val="7249971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04752-8333-5820-2471-23363D596ABF}"/>
              </a:ext>
            </a:extLst>
          </p:cNvPr>
          <p:cNvSpPr>
            <a:spLocks noGrp="1"/>
          </p:cNvSpPr>
          <p:nvPr>
            <p:ph type="title"/>
          </p:nvPr>
        </p:nvSpPr>
        <p:spPr/>
        <p:txBody>
          <a:bodyPr>
            <a:normAutofit fontScale="90000"/>
          </a:bodyPr>
          <a:lstStyle/>
          <a:p>
            <a:r>
              <a:rPr lang="en-US" b="1" i="0" dirty="0">
                <a:solidFill>
                  <a:srgbClr val="1D1C22"/>
                </a:solidFill>
                <a:effectLst/>
                <a:latin typeface="__sofiaProRegular_765997"/>
              </a:rPr>
              <a:t>Launch paid advertising campaigns.</a:t>
            </a:r>
            <a:br>
              <a:rPr lang="en-US" b="1" i="0" dirty="0">
                <a:solidFill>
                  <a:srgbClr val="1D1C22"/>
                </a:solidFill>
                <a:effectLst/>
                <a:latin typeface="__sofiaProRegular_765997"/>
              </a:rPr>
            </a:br>
            <a:endParaRPr lang="en-US" dirty="0"/>
          </a:p>
        </p:txBody>
      </p:sp>
      <p:sp>
        <p:nvSpPr>
          <p:cNvPr id="3" name="Content Placeholder 2">
            <a:extLst>
              <a:ext uri="{FF2B5EF4-FFF2-40B4-BE49-F238E27FC236}">
                <a16:creationId xmlns:a16="http://schemas.microsoft.com/office/drawing/2014/main" id="{428F5DEB-540D-F7EB-AA2B-061DBD61E95B}"/>
              </a:ext>
            </a:extLst>
          </p:cNvPr>
          <p:cNvSpPr>
            <a:spLocks noGrp="1"/>
          </p:cNvSpPr>
          <p:nvPr>
            <p:ph idx="1"/>
          </p:nvPr>
        </p:nvSpPr>
        <p:spPr/>
        <p:txBody>
          <a:bodyPr>
            <a:normAutofit fontScale="77500" lnSpcReduction="20000"/>
          </a:bodyPr>
          <a:lstStyle/>
          <a:p>
            <a:pPr algn="l"/>
            <a:r>
              <a:rPr lang="en-US" b="0" i="0" dirty="0">
                <a:solidFill>
                  <a:srgbClr val="1D1C22"/>
                </a:solidFill>
                <a:effectLst/>
                <a:latin typeface="Georgia" panose="02040502050405020303" pitchFamily="18" charset="0"/>
              </a:rPr>
              <a:t>One way to get to the top of search engines and in the news feeds of Facebook, Instagram and LinkedIn users is with paid advertising.</a:t>
            </a:r>
          </a:p>
          <a:p>
            <a:pPr algn="l"/>
            <a:r>
              <a:rPr lang="en-US" b="0" i="0" dirty="0">
                <a:solidFill>
                  <a:srgbClr val="1D1C22"/>
                </a:solidFill>
                <a:effectLst/>
                <a:latin typeface="Georgia" panose="02040502050405020303" pitchFamily="18" charset="0"/>
              </a:rPr>
              <a:t>Depending on the platform, you can bid on keywords searchers use; audience demographics like age and location as well as behavioral and buying habits. You can create campaigns seen by the types of people and businesses you specify.</a:t>
            </a:r>
          </a:p>
          <a:p>
            <a:pPr algn="l"/>
            <a:r>
              <a:rPr lang="en-US" b="0" i="0" dirty="0">
                <a:solidFill>
                  <a:srgbClr val="1D1C22"/>
                </a:solidFill>
                <a:effectLst/>
                <a:latin typeface="Georgia" panose="02040502050405020303" pitchFamily="18" charset="0"/>
              </a:rPr>
              <a:t>In most cases, you are only charged when someone clicks on your advertisement. Industry statistics suggest the average cost per click is $4.66. Google and Facebook have the highest returns on investment with Google topping out at 200 percent.</a:t>
            </a:r>
          </a:p>
          <a:p>
            <a:endParaRPr lang="en-US" dirty="0"/>
          </a:p>
        </p:txBody>
      </p:sp>
    </p:spTree>
    <p:extLst>
      <p:ext uri="{BB962C8B-B14F-4D97-AF65-F5344CB8AC3E}">
        <p14:creationId xmlns:p14="http://schemas.microsoft.com/office/powerpoint/2010/main" val="39906497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1DB964-BBCD-27D3-AB3E-EC8468239FFD}"/>
              </a:ext>
            </a:extLst>
          </p:cNvPr>
          <p:cNvSpPr>
            <a:spLocks noGrp="1"/>
          </p:cNvSpPr>
          <p:nvPr>
            <p:ph type="title"/>
          </p:nvPr>
        </p:nvSpPr>
        <p:spPr/>
        <p:txBody>
          <a:bodyPr>
            <a:normAutofit fontScale="90000"/>
          </a:bodyPr>
          <a:lstStyle/>
          <a:p>
            <a:r>
              <a:rPr lang="en-US" b="1" i="0" dirty="0">
                <a:solidFill>
                  <a:srgbClr val="1D1C22"/>
                </a:solidFill>
                <a:effectLst/>
                <a:latin typeface="__sofiaProRegular_765997"/>
              </a:rPr>
              <a:t>Produce engaging video content.</a:t>
            </a:r>
            <a:br>
              <a:rPr lang="en-US" b="1" i="0" dirty="0">
                <a:solidFill>
                  <a:srgbClr val="1D1C22"/>
                </a:solidFill>
                <a:effectLst/>
                <a:latin typeface="__sofiaProRegular_765997"/>
              </a:rPr>
            </a:br>
            <a:endParaRPr lang="en-US" dirty="0"/>
          </a:p>
        </p:txBody>
      </p:sp>
      <p:sp>
        <p:nvSpPr>
          <p:cNvPr id="3" name="Content Placeholder 2">
            <a:extLst>
              <a:ext uri="{FF2B5EF4-FFF2-40B4-BE49-F238E27FC236}">
                <a16:creationId xmlns:a16="http://schemas.microsoft.com/office/drawing/2014/main" id="{D0E9B219-B319-3CBD-528F-88D0FF45B5B4}"/>
              </a:ext>
            </a:extLst>
          </p:cNvPr>
          <p:cNvSpPr>
            <a:spLocks noGrp="1"/>
          </p:cNvSpPr>
          <p:nvPr>
            <p:ph idx="1"/>
          </p:nvPr>
        </p:nvSpPr>
        <p:spPr/>
        <p:txBody>
          <a:bodyPr>
            <a:normAutofit fontScale="55000" lnSpcReduction="20000"/>
          </a:bodyPr>
          <a:lstStyle/>
          <a:p>
            <a:pPr algn="l"/>
            <a:r>
              <a:rPr lang="en-US" b="0" i="0" dirty="0">
                <a:solidFill>
                  <a:srgbClr val="1D1C22"/>
                </a:solidFill>
                <a:effectLst/>
                <a:latin typeface="Georgia" panose="02040502050405020303" pitchFamily="18" charset="0"/>
              </a:rPr>
              <a:t>The average American spends about 48 minutes per day on YouTube, according to </a:t>
            </a:r>
            <a:r>
              <a:rPr lang="en-US" b="0" i="0" u="none" strike="noStrike" dirty="0">
                <a:solidFill>
                  <a:srgbClr val="015FB9"/>
                </a:solidFill>
                <a:effectLst/>
                <a:latin typeface="Georgia" panose="02040502050405020303" pitchFamily="18" charset="0"/>
                <a:hlinkClick r:id="rId2"/>
              </a:rPr>
              <a:t>Statista</a:t>
            </a:r>
            <a:r>
              <a:rPr lang="en-US" b="0" i="0" dirty="0">
                <a:solidFill>
                  <a:srgbClr val="1D1C22"/>
                </a:solidFill>
                <a:effectLst/>
                <a:latin typeface="Georgia" panose="02040502050405020303" pitchFamily="18" charset="0"/>
              </a:rPr>
              <a:t>. They’ll also watch more videos on their Facebook, LinkedIn, Instagram and X newsfeeds. The ability of video to capture and keep attention is clear.</a:t>
            </a:r>
          </a:p>
          <a:p>
            <a:pPr algn="l"/>
            <a:r>
              <a:rPr lang="en-US" b="0" i="0" dirty="0">
                <a:solidFill>
                  <a:srgbClr val="1D1C22"/>
                </a:solidFill>
                <a:effectLst/>
                <a:latin typeface="Georgia" panose="02040502050405020303" pitchFamily="18" charset="0"/>
              </a:rPr>
              <a:t>The types of videos you might consider creating to engage customers includes:</a:t>
            </a:r>
          </a:p>
          <a:p>
            <a:pPr algn="l">
              <a:buFont typeface="Arial" panose="020B0604020202020204" pitchFamily="34" charset="0"/>
              <a:buChar char="•"/>
            </a:pPr>
            <a:r>
              <a:rPr lang="en-US" b="1" i="0" dirty="0">
                <a:solidFill>
                  <a:srgbClr val="383640"/>
                </a:solidFill>
                <a:effectLst/>
                <a:latin typeface="Georgia" panose="02040502050405020303" pitchFamily="18" charset="0"/>
              </a:rPr>
              <a:t>Customer testimonials:</a:t>
            </a:r>
            <a:r>
              <a:rPr lang="en-US" b="0" i="0" dirty="0">
                <a:solidFill>
                  <a:srgbClr val="383640"/>
                </a:solidFill>
                <a:effectLst/>
                <a:latin typeface="Georgia" panose="02040502050405020303" pitchFamily="18" charset="0"/>
              </a:rPr>
              <a:t> Build trust and credibility among viewers by showing real customers talking about their positive experience with your company.</a:t>
            </a:r>
          </a:p>
          <a:p>
            <a:pPr algn="l">
              <a:buFont typeface="Arial" panose="020B0604020202020204" pitchFamily="34" charset="0"/>
              <a:buChar char="•"/>
            </a:pPr>
            <a:r>
              <a:rPr lang="en-US" b="1" i="0" dirty="0">
                <a:solidFill>
                  <a:srgbClr val="383640"/>
                </a:solidFill>
                <a:effectLst/>
                <a:latin typeface="Georgia" panose="02040502050405020303" pitchFamily="18" charset="0"/>
              </a:rPr>
              <a:t>Behind-the-scenes footage:</a:t>
            </a:r>
            <a:r>
              <a:rPr lang="en-US" b="0" i="0" dirty="0">
                <a:solidFill>
                  <a:srgbClr val="383640"/>
                </a:solidFill>
                <a:effectLst/>
                <a:latin typeface="Georgia" panose="02040502050405020303" pitchFamily="18" charset="0"/>
              </a:rPr>
              <a:t> People are curious to know what goes on in the factories and offices of the businesses they buy from.</a:t>
            </a:r>
          </a:p>
          <a:p>
            <a:pPr algn="l">
              <a:buFont typeface="Arial" panose="020B0604020202020204" pitchFamily="34" charset="0"/>
              <a:buChar char="•"/>
            </a:pPr>
            <a:r>
              <a:rPr lang="en-US" b="1" i="0" dirty="0">
                <a:solidFill>
                  <a:srgbClr val="383640"/>
                </a:solidFill>
                <a:effectLst/>
                <a:latin typeface="Georgia" panose="02040502050405020303" pitchFamily="18" charset="0"/>
              </a:rPr>
              <a:t>Before/after videos:</a:t>
            </a:r>
            <a:r>
              <a:rPr lang="en-US" b="0" i="0" dirty="0">
                <a:solidFill>
                  <a:srgbClr val="383640"/>
                </a:solidFill>
                <a:effectLst/>
                <a:latin typeface="Georgia" panose="02040502050405020303" pitchFamily="18" charset="0"/>
              </a:rPr>
              <a:t> If you’re in a visually driven industry like fitness, beauty or home improvement, show the positive impact of your products and services by highlighting how they transform customers’ lives.</a:t>
            </a:r>
          </a:p>
          <a:p>
            <a:pPr algn="l">
              <a:buFont typeface="Arial" panose="020B0604020202020204" pitchFamily="34" charset="0"/>
              <a:buChar char="•"/>
            </a:pPr>
            <a:r>
              <a:rPr lang="en-US" b="1" i="0" dirty="0">
                <a:solidFill>
                  <a:srgbClr val="383640"/>
                </a:solidFill>
                <a:effectLst/>
                <a:latin typeface="Georgia" panose="02040502050405020303" pitchFamily="18" charset="0"/>
              </a:rPr>
              <a:t>How-to guides:</a:t>
            </a:r>
            <a:r>
              <a:rPr lang="en-US" b="0" i="0" dirty="0">
                <a:solidFill>
                  <a:srgbClr val="383640"/>
                </a:solidFill>
                <a:effectLst/>
                <a:latin typeface="Georgia" panose="02040502050405020303" pitchFamily="18" charset="0"/>
              </a:rPr>
              <a:t> How-to guides are great ways of showing customers how to get the most out of your products and services. You could also offer “expert level” videos to show off some of the lesser known use cases. How-to guides position your company as helpful and customer-centered.</a:t>
            </a:r>
          </a:p>
          <a:p>
            <a:endParaRPr lang="en-US" dirty="0"/>
          </a:p>
        </p:txBody>
      </p:sp>
    </p:spTree>
    <p:extLst>
      <p:ext uri="{BB962C8B-B14F-4D97-AF65-F5344CB8AC3E}">
        <p14:creationId xmlns:p14="http://schemas.microsoft.com/office/powerpoint/2010/main" val="38862697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9C04C-7830-912D-AE17-308AB83D54EF}"/>
              </a:ext>
            </a:extLst>
          </p:cNvPr>
          <p:cNvSpPr>
            <a:spLocks noGrp="1"/>
          </p:cNvSpPr>
          <p:nvPr>
            <p:ph type="title"/>
          </p:nvPr>
        </p:nvSpPr>
        <p:spPr/>
        <p:txBody>
          <a:bodyPr>
            <a:normAutofit fontScale="90000"/>
          </a:bodyPr>
          <a:lstStyle/>
          <a:p>
            <a:r>
              <a:rPr lang="en-US" b="1" i="0" dirty="0">
                <a:solidFill>
                  <a:srgbClr val="1D1C22"/>
                </a:solidFill>
                <a:effectLst/>
                <a:latin typeface="__sofiaProRegular_765997"/>
              </a:rPr>
              <a:t>Optimize your site for search engines.</a:t>
            </a:r>
            <a:br>
              <a:rPr lang="en-US" b="1" i="0" dirty="0">
                <a:solidFill>
                  <a:srgbClr val="1D1C22"/>
                </a:solidFill>
                <a:effectLst/>
                <a:latin typeface="__sofiaProRegular_765997"/>
              </a:rPr>
            </a:br>
            <a:endParaRPr lang="en-US" dirty="0"/>
          </a:p>
        </p:txBody>
      </p:sp>
      <p:sp>
        <p:nvSpPr>
          <p:cNvPr id="3" name="Content Placeholder 2">
            <a:extLst>
              <a:ext uri="{FF2B5EF4-FFF2-40B4-BE49-F238E27FC236}">
                <a16:creationId xmlns:a16="http://schemas.microsoft.com/office/drawing/2014/main" id="{E15AF6BF-9468-732C-CCB3-A30DA776E8A0}"/>
              </a:ext>
            </a:extLst>
          </p:cNvPr>
          <p:cNvSpPr>
            <a:spLocks noGrp="1"/>
          </p:cNvSpPr>
          <p:nvPr>
            <p:ph idx="1"/>
          </p:nvPr>
        </p:nvSpPr>
        <p:spPr/>
        <p:txBody>
          <a:bodyPr>
            <a:normAutofit fontScale="85000" lnSpcReduction="20000"/>
          </a:bodyPr>
          <a:lstStyle/>
          <a:p>
            <a:pPr algn="l"/>
            <a:r>
              <a:rPr lang="en-US" b="0" i="0" dirty="0">
                <a:solidFill>
                  <a:srgbClr val="1D1C22"/>
                </a:solidFill>
                <a:effectLst/>
                <a:latin typeface="Georgia" panose="02040502050405020303" pitchFamily="18" charset="0"/>
              </a:rPr>
              <a:t>A well-planned and executed </a:t>
            </a:r>
            <a:r>
              <a:rPr lang="en-US" b="0" i="0" u="none" strike="noStrike" dirty="0">
                <a:solidFill>
                  <a:srgbClr val="015FB9"/>
                </a:solidFill>
                <a:effectLst/>
                <a:latin typeface="Georgia" panose="02040502050405020303" pitchFamily="18" charset="0"/>
              </a:rPr>
              <a:t>search engine optimization (SEO) strategy</a:t>
            </a:r>
            <a:r>
              <a:rPr lang="en-US" b="0" i="0" dirty="0">
                <a:solidFill>
                  <a:srgbClr val="1D1C22"/>
                </a:solidFill>
                <a:effectLst/>
                <a:latin typeface="Georgia" panose="02040502050405020303" pitchFamily="18" charset="0"/>
              </a:rPr>
              <a:t> can help you with this. Key tactics you can use include:</a:t>
            </a:r>
          </a:p>
          <a:p>
            <a:pPr algn="l">
              <a:buFont typeface="Arial" panose="020B0604020202020204" pitchFamily="34" charset="0"/>
              <a:buChar char="•"/>
            </a:pPr>
            <a:r>
              <a:rPr lang="en-US" b="0" i="0" dirty="0">
                <a:solidFill>
                  <a:srgbClr val="383640"/>
                </a:solidFill>
                <a:effectLst/>
                <a:latin typeface="Georgia" panose="02040502050405020303" pitchFamily="18" charset="0"/>
              </a:rPr>
              <a:t>Posting high-quality content that Google recognizes as authoritative</a:t>
            </a:r>
          </a:p>
          <a:p>
            <a:pPr algn="l">
              <a:buFont typeface="Arial" panose="020B0604020202020204" pitchFamily="34" charset="0"/>
              <a:buChar char="•"/>
            </a:pPr>
            <a:r>
              <a:rPr lang="en-US" b="0" i="0" dirty="0">
                <a:solidFill>
                  <a:srgbClr val="383640"/>
                </a:solidFill>
                <a:effectLst/>
                <a:latin typeface="Georgia" panose="02040502050405020303" pitchFamily="18" charset="0"/>
              </a:rPr>
              <a:t>Using relevant keywords in your content, titles and meta descriptions</a:t>
            </a:r>
          </a:p>
          <a:p>
            <a:pPr algn="l">
              <a:buFont typeface="Arial" panose="020B0604020202020204" pitchFamily="34" charset="0"/>
              <a:buChar char="•"/>
            </a:pPr>
            <a:r>
              <a:rPr lang="en-US" b="0" i="0" dirty="0">
                <a:solidFill>
                  <a:srgbClr val="383640"/>
                </a:solidFill>
                <a:effectLst/>
                <a:latin typeface="Georgia" panose="02040502050405020303" pitchFamily="18" charset="0"/>
              </a:rPr>
              <a:t>Making sure your website is mobile-responsive</a:t>
            </a:r>
          </a:p>
          <a:p>
            <a:pPr algn="l">
              <a:buFont typeface="Arial" panose="020B0604020202020204" pitchFamily="34" charset="0"/>
              <a:buChar char="•"/>
            </a:pPr>
            <a:r>
              <a:rPr lang="en-US" b="0" i="0" dirty="0">
                <a:solidFill>
                  <a:srgbClr val="383640"/>
                </a:solidFill>
                <a:effectLst/>
                <a:latin typeface="Georgia" panose="02040502050405020303" pitchFamily="18" charset="0"/>
              </a:rPr>
              <a:t>Optimizing your website’s loading speed so visitors don’t have to wait</a:t>
            </a:r>
          </a:p>
          <a:p>
            <a:pPr algn="l">
              <a:buFont typeface="Arial" panose="020B0604020202020204" pitchFamily="34" charset="0"/>
              <a:buChar char="•"/>
            </a:pPr>
            <a:r>
              <a:rPr lang="en-US" b="0" i="0" dirty="0">
                <a:solidFill>
                  <a:srgbClr val="383640"/>
                </a:solidFill>
                <a:effectLst/>
                <a:latin typeface="Georgia" panose="02040502050405020303" pitchFamily="18" charset="0"/>
              </a:rPr>
              <a:t>Getting authoritative sites to link back to your website</a:t>
            </a:r>
          </a:p>
          <a:p>
            <a:endParaRPr lang="en-US" dirty="0"/>
          </a:p>
        </p:txBody>
      </p:sp>
    </p:spTree>
    <p:extLst>
      <p:ext uri="{BB962C8B-B14F-4D97-AF65-F5344CB8AC3E}">
        <p14:creationId xmlns:p14="http://schemas.microsoft.com/office/powerpoint/2010/main" val="15958544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Search Engines Work</a:t>
            </a:r>
          </a:p>
        </p:txBody>
      </p:sp>
      <p:sp>
        <p:nvSpPr>
          <p:cNvPr id="3" name="Content Placeholder 2"/>
          <p:cNvSpPr>
            <a:spLocks noGrp="1"/>
          </p:cNvSpPr>
          <p:nvPr>
            <p:ph idx="1"/>
          </p:nvPr>
        </p:nvSpPr>
        <p:spPr/>
        <p:txBody>
          <a:bodyPr/>
          <a:lstStyle/>
          <a:p>
            <a:r>
              <a:rPr lang="en-US" dirty="0"/>
              <a:t>SEO: the process of optimizing contents to be discovered by search engine organic results.</a:t>
            </a:r>
          </a:p>
          <a:p>
            <a:r>
              <a:rPr lang="en-US" dirty="0"/>
              <a:t>Imagine the internet as a vast library, filled with countless books on every conceivable topic. How would you find a specific book without knowing its exact location? A search engine acts like a librarian, helping you navigate this digital library.</a:t>
            </a:r>
          </a:p>
        </p:txBody>
      </p:sp>
    </p:spTree>
    <p:extLst>
      <p:ext uri="{BB962C8B-B14F-4D97-AF65-F5344CB8AC3E}">
        <p14:creationId xmlns:p14="http://schemas.microsoft.com/office/powerpoint/2010/main" val="32003697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SEO</a:t>
            </a:r>
          </a:p>
        </p:txBody>
      </p:sp>
      <p:sp>
        <p:nvSpPr>
          <p:cNvPr id="3" name="Content Placeholder 2"/>
          <p:cNvSpPr>
            <a:spLocks noGrp="1"/>
          </p:cNvSpPr>
          <p:nvPr>
            <p:ph idx="1"/>
          </p:nvPr>
        </p:nvSpPr>
        <p:spPr/>
        <p:txBody>
          <a:bodyPr/>
          <a:lstStyle/>
          <a:p>
            <a:r>
              <a:rPr lang="en-US" dirty="0"/>
              <a:t>Unlike paying for ads, its free</a:t>
            </a:r>
          </a:p>
          <a:p>
            <a:r>
              <a:rPr lang="en-US" dirty="0"/>
              <a:t>Organic results are consistent once you rank high. </a:t>
            </a:r>
          </a:p>
          <a:p>
            <a:r>
              <a:rPr lang="en-US" dirty="0"/>
              <a:t>You have opportunity to reach massive audiences.</a:t>
            </a:r>
          </a:p>
          <a:p>
            <a:endParaRPr lang="en-US" dirty="0"/>
          </a:p>
        </p:txBody>
      </p:sp>
    </p:spTree>
    <p:extLst>
      <p:ext uri="{BB962C8B-B14F-4D97-AF65-F5344CB8AC3E}">
        <p14:creationId xmlns:p14="http://schemas.microsoft.com/office/powerpoint/2010/main" val="14996261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Crawling</a:t>
            </a:r>
          </a:p>
        </p:txBody>
      </p:sp>
      <p:sp>
        <p:nvSpPr>
          <p:cNvPr id="3" name="Content Placeholder 2"/>
          <p:cNvSpPr>
            <a:spLocks noGrp="1"/>
          </p:cNvSpPr>
          <p:nvPr>
            <p:ph idx="1"/>
          </p:nvPr>
        </p:nvSpPr>
        <p:spPr/>
        <p:txBody>
          <a:bodyPr/>
          <a:lstStyle/>
          <a:p>
            <a:r>
              <a:rPr lang="en-US" b="1" dirty="0"/>
              <a:t>Web Crawlers (Spiders):</a:t>
            </a:r>
            <a:r>
              <a:rPr lang="en-US" dirty="0"/>
              <a:t> These are automated programs that explore the internet, following links (seeds) from one webpage to another.   </a:t>
            </a:r>
          </a:p>
          <a:p>
            <a:r>
              <a:rPr lang="en-US" b="1" dirty="0"/>
              <a:t>Indexing:</a:t>
            </a:r>
            <a:r>
              <a:rPr lang="en-US" dirty="0"/>
              <a:t> As they crawl, they gather information about each webpage, including its content, keywords, and links.</a:t>
            </a:r>
          </a:p>
          <a:p>
            <a:r>
              <a:rPr lang="en-US" dirty="0"/>
              <a:t>This information is stored in a massive database called an index.   </a:t>
            </a:r>
          </a:p>
          <a:p>
            <a:endParaRPr lang="en-US" dirty="0"/>
          </a:p>
        </p:txBody>
      </p:sp>
    </p:spTree>
    <p:extLst>
      <p:ext uri="{BB962C8B-B14F-4D97-AF65-F5344CB8AC3E}">
        <p14:creationId xmlns:p14="http://schemas.microsoft.com/office/powerpoint/2010/main" val="4667051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Crawling</a:t>
            </a:r>
          </a:p>
        </p:txBody>
      </p:sp>
      <p:sp>
        <p:nvSpPr>
          <p:cNvPr id="3" name="Content Placeholder 2"/>
          <p:cNvSpPr>
            <a:spLocks noGrp="1"/>
          </p:cNvSpPr>
          <p:nvPr>
            <p:ph idx="1"/>
          </p:nvPr>
        </p:nvSpPr>
        <p:spPr/>
        <p:txBody>
          <a:bodyPr>
            <a:normAutofit fontScale="70000" lnSpcReduction="20000"/>
          </a:bodyPr>
          <a:lstStyle/>
          <a:p>
            <a:pPr algn="just"/>
            <a:r>
              <a:rPr lang="en-US" dirty="0"/>
              <a:t>All commercial search engine crawlers begin crawling a website by downloading its robots.txt file, which contains rules about what pages search engines should or should not crawl on the website. The robots.txt file may also contain information about sitemaps; this contains lists of URLs that the site wants a search engine crawler to crawl.</a:t>
            </a:r>
          </a:p>
          <a:p>
            <a:pPr algn="just"/>
            <a:r>
              <a:rPr lang="en-US" dirty="0"/>
              <a:t>During the crawl, Google renders the page and runs any </a:t>
            </a:r>
            <a:r>
              <a:rPr lang="en-US" dirty="0">
                <a:hlinkClick r:id="rId2"/>
              </a:rPr>
              <a:t>JavaScript</a:t>
            </a:r>
            <a:r>
              <a:rPr lang="en-US" dirty="0"/>
              <a:t> it finds using a recent version of Chrome, similar to how your browser renders pages you visit. Rendering is important because websites often rely on JavaScript to bring content to the page, and without rendering Google might not see that content.</a:t>
            </a:r>
          </a:p>
          <a:p>
            <a:pPr algn="just"/>
            <a:r>
              <a:rPr lang="en-US" dirty="0"/>
              <a:t>Search engine crawlers use a number of algorithms and rules to determine how frequently a page should be re-crawled and how many pages on a site should be indexed. For example, a page that changes on a regular basis may be crawled more frequently than one that is rarely modified.</a:t>
            </a:r>
          </a:p>
          <a:p>
            <a:pPr algn="just"/>
            <a:endParaRPr lang="en-US"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20664"/>
            <a:ext cx="3352800" cy="1697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860715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Indexing</a:t>
            </a:r>
          </a:p>
        </p:txBody>
      </p:sp>
      <p:sp>
        <p:nvSpPr>
          <p:cNvPr id="3" name="Content Placeholder 2"/>
          <p:cNvSpPr>
            <a:spLocks noGrp="1"/>
          </p:cNvSpPr>
          <p:nvPr>
            <p:ph idx="1"/>
          </p:nvPr>
        </p:nvSpPr>
        <p:spPr/>
        <p:txBody>
          <a:bodyPr>
            <a:normAutofit fontScale="70000" lnSpcReduction="20000"/>
          </a:bodyPr>
          <a:lstStyle/>
          <a:p>
            <a:r>
              <a:rPr lang="en-US" dirty="0"/>
              <a:t>After a page is crawled, Google tries to understand what the page is about. This stage is called indexing and it includes processing and analyzing the textual content and key content tags and attributes, such as &lt;title&gt; elements.</a:t>
            </a:r>
          </a:p>
          <a:p>
            <a:r>
              <a:rPr lang="en-US" dirty="0"/>
              <a:t>During the indexing process, Google determines if a page is a duplicate of another page on the internet or canonical. The canonical is the page that may be shown in search results. To select the canonical, group together (also known as clustering) the pages that was found on the internet that have similar content, and then select the one that's most representative of the group.</a:t>
            </a:r>
          </a:p>
          <a:p>
            <a:r>
              <a:rPr lang="en-US" dirty="0"/>
              <a:t> The other pages in the group are alternate versions that may be served in different contexts, like if the user is searching from a mobile device or they're looking for a very specific page from that cluster.</a:t>
            </a:r>
          </a:p>
        </p:txBody>
      </p:sp>
    </p:spTree>
    <p:extLst>
      <p:ext uri="{BB962C8B-B14F-4D97-AF65-F5344CB8AC3E}">
        <p14:creationId xmlns:p14="http://schemas.microsoft.com/office/powerpoint/2010/main" val="14790883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5401E-72F1-2AC0-FD6A-5F68340792BB}"/>
              </a:ext>
            </a:extLst>
          </p:cNvPr>
          <p:cNvSpPr>
            <a:spLocks noGrp="1"/>
          </p:cNvSpPr>
          <p:nvPr>
            <p:ph type="title"/>
          </p:nvPr>
        </p:nvSpPr>
        <p:spPr/>
        <p:txBody>
          <a:bodyPr/>
          <a:lstStyle/>
          <a:p>
            <a:r>
              <a:rPr lang="en-US" dirty="0"/>
              <a:t>Online presence</a:t>
            </a:r>
          </a:p>
        </p:txBody>
      </p:sp>
      <p:sp>
        <p:nvSpPr>
          <p:cNvPr id="3" name="Content Placeholder 2">
            <a:extLst>
              <a:ext uri="{FF2B5EF4-FFF2-40B4-BE49-F238E27FC236}">
                <a16:creationId xmlns:a16="http://schemas.microsoft.com/office/drawing/2014/main" id="{B0596C55-300D-4493-406E-9847D25A227C}"/>
              </a:ext>
            </a:extLst>
          </p:cNvPr>
          <p:cNvSpPr>
            <a:spLocks noGrp="1"/>
          </p:cNvSpPr>
          <p:nvPr>
            <p:ph idx="1"/>
          </p:nvPr>
        </p:nvSpPr>
        <p:spPr/>
        <p:txBody>
          <a:bodyPr/>
          <a:lstStyle/>
          <a:p>
            <a:r>
              <a:rPr lang="en-US" b="0" i="0" dirty="0">
                <a:solidFill>
                  <a:srgbClr val="1D1C22"/>
                </a:solidFill>
                <a:effectLst/>
                <a:latin typeface="Georgia" panose="02040502050405020303" pitchFamily="18" charset="0"/>
              </a:rPr>
              <a:t>While offering top-quality goods and services backed by a team of devoted specialists provides a great foundation for a successful business, you still need to build an online presence to truly get noticed.</a:t>
            </a:r>
            <a:endParaRPr lang="en-US" dirty="0"/>
          </a:p>
        </p:txBody>
      </p:sp>
    </p:spTree>
    <p:extLst>
      <p:ext uri="{BB962C8B-B14F-4D97-AF65-F5344CB8AC3E}">
        <p14:creationId xmlns:p14="http://schemas.microsoft.com/office/powerpoint/2010/main" val="14026557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Google search algorithms</a:t>
            </a:r>
            <a:br>
              <a:rPr lang="en-US" b="1" dirty="0"/>
            </a:br>
            <a:endParaRPr lang="en-US" dirty="0"/>
          </a:p>
        </p:txBody>
      </p:sp>
      <p:sp>
        <p:nvSpPr>
          <p:cNvPr id="3" name="Content Placeholder 2"/>
          <p:cNvSpPr>
            <a:spLocks noGrp="1"/>
          </p:cNvSpPr>
          <p:nvPr>
            <p:ph idx="1"/>
          </p:nvPr>
        </p:nvSpPr>
        <p:spPr/>
        <p:txBody>
          <a:bodyPr>
            <a:normAutofit fontScale="85000" lnSpcReduction="20000"/>
          </a:bodyPr>
          <a:lstStyle/>
          <a:p>
            <a:r>
              <a:rPr lang="en-US" dirty="0"/>
              <a:t>Google's algorithms are complex mechanisms used to retrieve information from its search index and present the information to a given query. Algorithms sift through billions of pieces of content in Google's index, looking for phrases and keywords that match the query.</a:t>
            </a:r>
          </a:p>
          <a:p>
            <a:r>
              <a:rPr lang="en-US" dirty="0"/>
              <a:t>Google keeps the details of its search ranking algorithm private but uses hundreds of specific criteria to rank content, including backlinks, page speed and content quality. The search company also regularly updates its algorithm to improve the quality of search results and stay ahead of spammers on the platform.</a:t>
            </a:r>
          </a:p>
          <a:p>
            <a:endParaRPr lang="en-US" dirty="0"/>
          </a:p>
        </p:txBody>
      </p:sp>
    </p:spTree>
    <p:extLst>
      <p:ext uri="{BB962C8B-B14F-4D97-AF65-F5344CB8AC3E}">
        <p14:creationId xmlns:p14="http://schemas.microsoft.com/office/powerpoint/2010/main" val="11836735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BEB586-32F5-B459-9A2B-D35014D9A4A1}"/>
              </a:ext>
            </a:extLst>
          </p:cNvPr>
          <p:cNvSpPr>
            <a:spLocks noGrp="1"/>
          </p:cNvSpPr>
          <p:nvPr>
            <p:ph type="title"/>
          </p:nvPr>
        </p:nvSpPr>
        <p:spPr/>
        <p:txBody>
          <a:bodyPr/>
          <a:lstStyle/>
          <a:p>
            <a:r>
              <a:rPr lang="en-US" dirty="0"/>
              <a:t>How search engines display results</a:t>
            </a:r>
          </a:p>
        </p:txBody>
      </p:sp>
      <p:sp>
        <p:nvSpPr>
          <p:cNvPr id="3" name="Content Placeholder 2">
            <a:extLst>
              <a:ext uri="{FF2B5EF4-FFF2-40B4-BE49-F238E27FC236}">
                <a16:creationId xmlns:a16="http://schemas.microsoft.com/office/drawing/2014/main" id="{84EDA6A9-437B-E21F-DE69-0A04676790C5}"/>
              </a:ext>
            </a:extLst>
          </p:cNvPr>
          <p:cNvSpPr>
            <a:spLocks noGrp="1"/>
          </p:cNvSpPr>
          <p:nvPr>
            <p:ph idx="1"/>
          </p:nvPr>
        </p:nvSpPr>
        <p:spPr/>
        <p:txBody>
          <a:bodyPr>
            <a:normAutofit fontScale="55000" lnSpcReduction="20000"/>
          </a:bodyPr>
          <a:lstStyle/>
          <a:p>
            <a:r>
              <a:rPr lang="en-US" b="0" i="0" dirty="0">
                <a:solidFill>
                  <a:srgbClr val="202124"/>
                </a:solidFill>
                <a:effectLst/>
                <a:latin typeface="Google Sans"/>
              </a:rPr>
              <a:t>Meaning of your query (Intent)</a:t>
            </a:r>
          </a:p>
          <a:p>
            <a:pPr lvl="1"/>
            <a:r>
              <a:rPr lang="en-US" b="0" i="0" dirty="0">
                <a:solidFill>
                  <a:srgbClr val="3C4043"/>
                </a:solidFill>
                <a:effectLst/>
                <a:latin typeface="Google Sans Text"/>
              </a:rPr>
              <a:t>recognizing and correcting spelling mistakes, synonym system that allows to find relevant documents even if they don’t contain the exact words you used. For example, you might have searched for “change laptop brightness” but the manufacturer has written “adjust laptop brightness.” Our systems understand the words and intent are related and so connect you with the right content.</a:t>
            </a:r>
          </a:p>
          <a:p>
            <a:r>
              <a:rPr lang="en-US" b="0" i="0" dirty="0">
                <a:solidFill>
                  <a:srgbClr val="202124"/>
                </a:solidFill>
                <a:effectLst/>
                <a:latin typeface="Google Sans"/>
              </a:rPr>
              <a:t>context</a:t>
            </a:r>
          </a:p>
          <a:p>
            <a:pPr lvl="1"/>
            <a:r>
              <a:rPr lang="en-US" b="0" i="0" dirty="0">
                <a:solidFill>
                  <a:srgbClr val="202124"/>
                </a:solidFill>
                <a:effectLst/>
                <a:latin typeface="Google Sans"/>
              </a:rPr>
              <a:t>Keywords, language, localization, current events</a:t>
            </a:r>
          </a:p>
          <a:p>
            <a:r>
              <a:rPr lang="en-US" b="0" i="0" dirty="0">
                <a:solidFill>
                  <a:srgbClr val="202124"/>
                </a:solidFill>
                <a:effectLst/>
                <a:latin typeface="Google Sans"/>
              </a:rPr>
              <a:t>Relevance of content</a:t>
            </a:r>
          </a:p>
          <a:p>
            <a:pPr lvl="1"/>
            <a:r>
              <a:rPr lang="en-US" b="0" i="0" dirty="0">
                <a:solidFill>
                  <a:srgbClr val="3C4043"/>
                </a:solidFill>
                <a:effectLst/>
                <a:latin typeface="Google Sans Text"/>
              </a:rPr>
              <a:t>The most basic signal that information is relevant is when content contains the same keywords as your search query.</a:t>
            </a:r>
          </a:p>
          <a:p>
            <a:r>
              <a:rPr lang="en-US" b="0" i="0" dirty="0">
                <a:solidFill>
                  <a:srgbClr val="202124"/>
                </a:solidFill>
                <a:effectLst/>
                <a:latin typeface="Google Sans"/>
              </a:rPr>
              <a:t>Quality of content</a:t>
            </a:r>
          </a:p>
          <a:p>
            <a:pPr lvl="1"/>
            <a:r>
              <a:rPr lang="en-US" b="0" i="0" dirty="0">
                <a:solidFill>
                  <a:srgbClr val="3C4043"/>
                </a:solidFill>
                <a:effectLst/>
                <a:latin typeface="Google Sans Text"/>
              </a:rPr>
              <a:t>determine which content demonstrates expertise, authoritativeness, and trustworthiness.</a:t>
            </a:r>
          </a:p>
          <a:p>
            <a:r>
              <a:rPr lang="en-US" dirty="0">
                <a:solidFill>
                  <a:srgbClr val="3C4043"/>
                </a:solidFill>
                <a:latin typeface="Google Sans Text"/>
              </a:rPr>
              <a:t>Usability</a:t>
            </a:r>
          </a:p>
          <a:p>
            <a:pPr lvl="1"/>
            <a:r>
              <a:rPr lang="en-US" b="0" i="0" dirty="0">
                <a:solidFill>
                  <a:srgbClr val="3C4043"/>
                </a:solidFill>
                <a:effectLst/>
                <a:latin typeface="Google Sans Text"/>
              </a:rPr>
              <a:t>When all other signals are relatively equal, content that people will find more accessible may perform better. For example, mobile-friendly content that loads quickly.</a:t>
            </a:r>
            <a:endParaRPr lang="en-US" b="0" i="0" dirty="0">
              <a:solidFill>
                <a:srgbClr val="202124"/>
              </a:solidFill>
              <a:effectLst/>
              <a:latin typeface="Google Sans"/>
            </a:endParaRPr>
          </a:p>
          <a:p>
            <a:endParaRPr lang="en-US" dirty="0"/>
          </a:p>
        </p:txBody>
      </p:sp>
    </p:spTree>
    <p:extLst>
      <p:ext uri="{BB962C8B-B14F-4D97-AF65-F5344CB8AC3E}">
        <p14:creationId xmlns:p14="http://schemas.microsoft.com/office/powerpoint/2010/main" val="11071698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Keyword search</a:t>
            </a:r>
          </a:p>
        </p:txBody>
      </p:sp>
      <p:sp>
        <p:nvSpPr>
          <p:cNvPr id="3" name="Content Placeholder 2"/>
          <p:cNvSpPr>
            <a:spLocks noGrp="1"/>
          </p:cNvSpPr>
          <p:nvPr>
            <p:ph idx="1"/>
          </p:nvPr>
        </p:nvSpPr>
        <p:spPr/>
        <p:txBody>
          <a:bodyPr/>
          <a:lstStyle/>
          <a:p>
            <a:r>
              <a:rPr lang="en-US" dirty="0"/>
              <a:t>Keywords are words typed by users to find what they look for.</a:t>
            </a:r>
          </a:p>
          <a:p>
            <a:r>
              <a:rPr lang="en-US" dirty="0"/>
              <a:t>Engines rank sites based on keywords audience search for</a:t>
            </a:r>
          </a:p>
          <a:p>
            <a:r>
              <a:rPr lang="en-US" dirty="0"/>
              <a:t>Keyword research</a:t>
            </a:r>
          </a:p>
          <a:p>
            <a:pPr lvl="1"/>
            <a:r>
              <a:rPr lang="en-US" dirty="0"/>
              <a:t>The process of finding keywords people search for in engines</a:t>
            </a:r>
          </a:p>
          <a:p>
            <a:pPr lvl="1"/>
            <a:endParaRPr lang="en-US" dirty="0"/>
          </a:p>
        </p:txBody>
      </p:sp>
    </p:spTree>
    <p:extLst>
      <p:ext uri="{BB962C8B-B14F-4D97-AF65-F5344CB8AC3E}">
        <p14:creationId xmlns:p14="http://schemas.microsoft.com/office/powerpoint/2010/main" val="16826671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Keyword research</a:t>
            </a:r>
            <a:br>
              <a:rPr lang="en-US" dirty="0"/>
            </a:br>
            <a:endParaRPr lang="en-US" dirty="0"/>
          </a:p>
        </p:txBody>
      </p:sp>
      <p:sp>
        <p:nvSpPr>
          <p:cNvPr id="3" name="Content Placeholder 2"/>
          <p:cNvSpPr>
            <a:spLocks noGrp="1"/>
          </p:cNvSpPr>
          <p:nvPr>
            <p:ph idx="1"/>
          </p:nvPr>
        </p:nvSpPr>
        <p:spPr/>
        <p:txBody>
          <a:bodyPr>
            <a:normAutofit fontScale="77500" lnSpcReduction="20000"/>
          </a:bodyPr>
          <a:lstStyle/>
          <a:p>
            <a:r>
              <a:rPr lang="en-US" dirty="0"/>
              <a:t>Check for demand (volume)</a:t>
            </a:r>
          </a:p>
          <a:p>
            <a:pPr lvl="1"/>
            <a:r>
              <a:rPr lang="en-US" dirty="0"/>
              <a:t>Use keyword explorer</a:t>
            </a:r>
          </a:p>
          <a:p>
            <a:r>
              <a:rPr lang="en-US" dirty="0"/>
              <a:t>Check potential for the topic</a:t>
            </a:r>
          </a:p>
          <a:p>
            <a:pPr lvl="1"/>
            <a:r>
              <a:rPr lang="en-US" dirty="0"/>
              <a:t>To rank high using this word</a:t>
            </a:r>
          </a:p>
          <a:p>
            <a:pPr lvl="1"/>
            <a:r>
              <a:rPr lang="en-US" b="1" dirty="0"/>
              <a:t>SERP</a:t>
            </a:r>
            <a:r>
              <a:rPr lang="en-US" dirty="0"/>
              <a:t> Checker shows you how much organic search traffic the top results get from all the keywords they rank for. Once you know which pages on the </a:t>
            </a:r>
            <a:r>
              <a:rPr lang="en-US" b="1" dirty="0"/>
              <a:t>SERPs</a:t>
            </a:r>
            <a:r>
              <a:rPr lang="en-US" dirty="0"/>
              <a:t> get the most traffic, you can analyze them in Site Explorer to replicate their success.</a:t>
            </a:r>
          </a:p>
          <a:p>
            <a:r>
              <a:rPr lang="en-US" dirty="0"/>
              <a:t>Assess the potential word for business</a:t>
            </a:r>
          </a:p>
          <a:p>
            <a:pPr lvl="1"/>
            <a:r>
              <a:rPr lang="en-US" dirty="0"/>
              <a:t>Assign rates</a:t>
            </a:r>
          </a:p>
          <a:p>
            <a:r>
              <a:rPr lang="en-US" dirty="0"/>
              <a:t>See if you can match searcher intent</a:t>
            </a:r>
          </a:p>
          <a:p>
            <a:r>
              <a:rPr lang="en-US" dirty="0"/>
              <a:t>Rank you keyword</a:t>
            </a:r>
          </a:p>
          <a:p>
            <a:endParaRPr lang="en-US" dirty="0"/>
          </a:p>
        </p:txBody>
      </p:sp>
      <p:pic>
        <p:nvPicPr>
          <p:cNvPr id="4" name="Content Placeholder 4" descr="Graphical user interface, application, table, Excel&#10;&#10;Description automatically generated">
            <a:extLst>
              <a:ext uri="{FF2B5EF4-FFF2-40B4-BE49-F238E27FC236}">
                <a16:creationId xmlns:a16="http://schemas.microsoft.com/office/drawing/2014/main" id="{C34FB76B-6C0B-B2FF-5B55-AB823055F677}"/>
              </a:ext>
            </a:extLst>
          </p:cNvPr>
          <p:cNvPicPr>
            <a:picLocks noChangeAspect="1"/>
          </p:cNvPicPr>
          <p:nvPr/>
        </p:nvPicPr>
        <p:blipFill>
          <a:blip r:embed="rId2"/>
          <a:stretch>
            <a:fillRect/>
          </a:stretch>
        </p:blipFill>
        <p:spPr>
          <a:xfrm>
            <a:off x="5715000" y="4585168"/>
            <a:ext cx="3024733" cy="1981200"/>
          </a:xfrm>
          <a:prstGeom prst="rect">
            <a:avLst/>
          </a:prstGeom>
        </p:spPr>
      </p:pic>
    </p:spTree>
    <p:extLst>
      <p:ext uri="{BB962C8B-B14F-4D97-AF65-F5344CB8AC3E}">
        <p14:creationId xmlns:p14="http://schemas.microsoft.com/office/powerpoint/2010/main" val="36591975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Search intent</a:t>
            </a:r>
          </a:p>
        </p:txBody>
      </p:sp>
      <p:sp>
        <p:nvSpPr>
          <p:cNvPr id="3" name="Content Placeholder 2"/>
          <p:cNvSpPr>
            <a:spLocks noGrp="1"/>
          </p:cNvSpPr>
          <p:nvPr>
            <p:ph idx="1"/>
          </p:nvPr>
        </p:nvSpPr>
        <p:spPr/>
        <p:txBody>
          <a:bodyPr/>
          <a:lstStyle/>
          <a:p>
            <a:r>
              <a:rPr lang="en-US" dirty="0"/>
              <a:t>Must match intent to show the search engine that you achieve goal.</a:t>
            </a:r>
          </a:p>
          <a:p>
            <a:r>
              <a:rPr lang="en-US" dirty="0"/>
              <a:t>Search for the word and analyze results.</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3200400"/>
            <a:ext cx="3709987" cy="32468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21701" y="3429000"/>
            <a:ext cx="4412699" cy="3429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512033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3c of search intent</a:t>
            </a:r>
          </a:p>
        </p:txBody>
      </p:sp>
      <p:sp>
        <p:nvSpPr>
          <p:cNvPr id="3" name="Content Placeholder 2"/>
          <p:cNvSpPr>
            <a:spLocks noGrp="1"/>
          </p:cNvSpPr>
          <p:nvPr>
            <p:ph idx="1"/>
          </p:nvPr>
        </p:nvSpPr>
        <p:spPr/>
        <p:txBody>
          <a:bodyPr>
            <a:normAutofit lnSpcReduction="10000"/>
          </a:bodyPr>
          <a:lstStyle/>
          <a:p>
            <a:r>
              <a:rPr lang="en-US" dirty="0"/>
              <a:t>Content type</a:t>
            </a:r>
          </a:p>
          <a:p>
            <a:pPr lvl="1"/>
            <a:r>
              <a:rPr lang="en-US" dirty="0"/>
              <a:t>Posts</a:t>
            </a:r>
          </a:p>
          <a:p>
            <a:pPr lvl="1"/>
            <a:r>
              <a:rPr lang="en-US" dirty="0"/>
              <a:t>Videos</a:t>
            </a:r>
          </a:p>
          <a:p>
            <a:r>
              <a:rPr lang="en-US" dirty="0"/>
              <a:t>Content format</a:t>
            </a:r>
          </a:p>
          <a:p>
            <a:pPr lvl="1"/>
            <a:r>
              <a:rPr lang="en-US" dirty="0"/>
              <a:t>How to</a:t>
            </a:r>
          </a:p>
          <a:p>
            <a:pPr lvl="1"/>
            <a:r>
              <a:rPr lang="en-US" dirty="0"/>
              <a:t>Step by step tutorial</a:t>
            </a:r>
          </a:p>
          <a:p>
            <a:pPr lvl="1"/>
            <a:r>
              <a:rPr lang="en-US" dirty="0"/>
              <a:t>Lists</a:t>
            </a:r>
          </a:p>
          <a:p>
            <a:r>
              <a:rPr lang="en-US" dirty="0"/>
              <a:t>Content angle</a:t>
            </a:r>
          </a:p>
          <a:p>
            <a:pPr lvl="1"/>
            <a:r>
              <a:rPr lang="en-US" dirty="0"/>
              <a:t>Benefit why click (basic) </a:t>
            </a:r>
          </a:p>
          <a:p>
            <a:pPr lvl="1"/>
            <a:endParaRPr lang="en-US" dirty="0"/>
          </a:p>
          <a:p>
            <a:pPr marL="457200" lvl="1" indent="0">
              <a:buNone/>
            </a:pPr>
            <a:endParaRPr lang="en-US" dirty="0"/>
          </a:p>
        </p:txBody>
      </p:sp>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76800" y="1633696"/>
            <a:ext cx="3790950" cy="46713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022777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Generating keywords</a:t>
            </a:r>
          </a:p>
        </p:txBody>
      </p:sp>
      <p:sp>
        <p:nvSpPr>
          <p:cNvPr id="3" name="Content Placeholder 2"/>
          <p:cNvSpPr>
            <a:spLocks noGrp="1"/>
          </p:cNvSpPr>
          <p:nvPr>
            <p:ph idx="1"/>
          </p:nvPr>
        </p:nvSpPr>
        <p:spPr/>
        <p:txBody>
          <a:bodyPr>
            <a:normAutofit fontScale="77500" lnSpcReduction="20000"/>
          </a:bodyPr>
          <a:lstStyle/>
          <a:p>
            <a:r>
              <a:rPr lang="en-US" dirty="0"/>
              <a:t>Several tools help marketers identify the most important keywords, including these six:</a:t>
            </a:r>
          </a:p>
          <a:p>
            <a:r>
              <a:rPr lang="en-US" dirty="0" err="1"/>
              <a:t>Clearscope</a:t>
            </a:r>
            <a:endParaRPr lang="en-US" dirty="0"/>
          </a:p>
          <a:p>
            <a:r>
              <a:rPr lang="en-US" dirty="0"/>
              <a:t>Google Ads Keyword Planner</a:t>
            </a:r>
          </a:p>
          <a:p>
            <a:r>
              <a:rPr lang="en-US" dirty="0"/>
              <a:t>Google Trends</a:t>
            </a:r>
          </a:p>
          <a:p>
            <a:r>
              <a:rPr lang="en-US" dirty="0"/>
              <a:t>Keyword Tool</a:t>
            </a:r>
          </a:p>
          <a:p>
            <a:r>
              <a:rPr lang="en-US" dirty="0" err="1"/>
              <a:t>Semrush</a:t>
            </a:r>
            <a:endParaRPr lang="en-US" dirty="0"/>
          </a:p>
          <a:p>
            <a:r>
              <a:rPr lang="en-US" dirty="0" err="1"/>
              <a:t>SpyFu</a:t>
            </a:r>
            <a:endParaRPr lang="en-US" dirty="0"/>
          </a:p>
          <a:p>
            <a:r>
              <a:rPr lang="en-US" dirty="0"/>
              <a:t>Choose keywords that</a:t>
            </a:r>
          </a:p>
          <a:p>
            <a:pPr lvl="1"/>
            <a:r>
              <a:rPr lang="en-US" dirty="0"/>
              <a:t>Match intent</a:t>
            </a:r>
          </a:p>
          <a:p>
            <a:pPr lvl="1"/>
            <a:r>
              <a:rPr lang="en-US" dirty="0"/>
              <a:t>Have search volume</a:t>
            </a:r>
          </a:p>
          <a:p>
            <a:pPr lvl="1"/>
            <a:r>
              <a:rPr lang="en-US" dirty="0"/>
              <a:t>Business related</a:t>
            </a:r>
          </a:p>
        </p:txBody>
      </p:sp>
    </p:spTree>
    <p:extLst>
      <p:ext uri="{BB962C8B-B14F-4D97-AF65-F5344CB8AC3E}">
        <p14:creationId xmlns:p14="http://schemas.microsoft.com/office/powerpoint/2010/main" val="9230361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Generating keywords</a:t>
            </a:r>
          </a:p>
        </p:txBody>
      </p:sp>
      <p:sp>
        <p:nvSpPr>
          <p:cNvPr id="3" name="Content Placeholder 2"/>
          <p:cNvSpPr>
            <a:spLocks noGrp="1"/>
          </p:cNvSpPr>
          <p:nvPr>
            <p:ph idx="1"/>
          </p:nvPr>
        </p:nvSpPr>
        <p:spPr/>
        <p:txBody>
          <a:bodyPr>
            <a:normAutofit fontScale="62500" lnSpcReduction="20000"/>
          </a:bodyPr>
          <a:lstStyle/>
          <a:p>
            <a:r>
              <a:rPr lang="en-US" dirty="0"/>
              <a:t>Analyze Competition and Search Volume</a:t>
            </a:r>
          </a:p>
          <a:p>
            <a:pPr lvl="1"/>
            <a:r>
              <a:rPr lang="en-US" dirty="0"/>
              <a:t>Use tools like </a:t>
            </a:r>
            <a:r>
              <a:rPr lang="en-US" dirty="0" err="1">
                <a:hlinkClick r:id="rId2"/>
              </a:rPr>
              <a:t>Ahrefs</a:t>
            </a:r>
            <a:r>
              <a:rPr lang="en-US" dirty="0"/>
              <a:t> or Google Keyword Planner to check the search volume and competition for your new long-tail keywords. You’ll often find that these long-tail keyword modifiers have lower competition compared to the broad keyword “laptop,” making them easier to rank for.</a:t>
            </a:r>
          </a:p>
          <a:p>
            <a:r>
              <a:rPr lang="en-US" dirty="0"/>
              <a:t>Integrate Modifiers into Your Content</a:t>
            </a:r>
          </a:p>
          <a:p>
            <a:pPr lvl="1"/>
            <a:r>
              <a:rPr lang="en-US" dirty="0"/>
              <a:t>Now that you’ve selected your keyword modifiers, it’s time to integrate them into your content. This includes:</a:t>
            </a:r>
          </a:p>
          <a:p>
            <a:pPr lvl="1"/>
            <a:r>
              <a:rPr lang="en-US" b="1" dirty="0"/>
              <a:t>Page Titles</a:t>
            </a:r>
            <a:r>
              <a:rPr lang="en-US" dirty="0"/>
              <a:t>: Use the modified keyword in your page title, e.g., “Best Laptops for Students in 2024.”</a:t>
            </a:r>
          </a:p>
          <a:p>
            <a:pPr lvl="1"/>
            <a:r>
              <a:rPr lang="en-US" b="1" dirty="0"/>
              <a:t>Meta Descriptions</a:t>
            </a:r>
            <a:r>
              <a:rPr lang="en-US" dirty="0"/>
              <a:t>: Craft a meta description that includes the modifier, making it clear and enticing, e.g., “Discover the top laptops for students with long battery life and affordable prices.”</a:t>
            </a:r>
          </a:p>
          <a:p>
            <a:pPr lvl="1"/>
            <a:r>
              <a:rPr lang="en-US" b="1" dirty="0"/>
              <a:t>Headings and Subheadings</a:t>
            </a:r>
            <a:r>
              <a:rPr lang="en-US" dirty="0"/>
              <a:t>: Use the modified keywords in your H1, H2, and H3 tags to reinforce the topic throughout your content.</a:t>
            </a:r>
          </a:p>
          <a:p>
            <a:pPr lvl="1"/>
            <a:r>
              <a:rPr lang="en-US" b="1" dirty="0"/>
              <a:t>Body Text</a:t>
            </a:r>
            <a:r>
              <a:rPr lang="en-US" dirty="0"/>
              <a:t>: Naturally include the keyword modifiers in your content, ensuring it flows well and provides value to the reader.</a:t>
            </a:r>
          </a:p>
          <a:p>
            <a:endParaRPr lang="en-US" dirty="0"/>
          </a:p>
          <a:p>
            <a:endParaRPr lang="en-US" dirty="0"/>
          </a:p>
        </p:txBody>
      </p:sp>
    </p:spTree>
    <p:extLst>
      <p:ext uri="{BB962C8B-B14F-4D97-AF65-F5344CB8AC3E}">
        <p14:creationId xmlns:p14="http://schemas.microsoft.com/office/powerpoint/2010/main" val="17177303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Technical on page SEO</a:t>
            </a:r>
          </a:p>
        </p:txBody>
      </p:sp>
      <p:sp>
        <p:nvSpPr>
          <p:cNvPr id="3" name="Content Placeholder 2"/>
          <p:cNvSpPr>
            <a:spLocks noGrp="1"/>
          </p:cNvSpPr>
          <p:nvPr>
            <p:ph idx="1"/>
          </p:nvPr>
        </p:nvSpPr>
        <p:spPr/>
        <p:txBody>
          <a:bodyPr/>
          <a:lstStyle/>
          <a:p>
            <a:pPr lvl="1"/>
            <a:r>
              <a:rPr lang="en-US" dirty="0"/>
              <a:t>Include target keyword in your title when it makes sense.</a:t>
            </a:r>
          </a:p>
          <a:p>
            <a:pPr lvl="1"/>
            <a:r>
              <a:rPr lang="en-US" dirty="0"/>
              <a:t>Use a short and descriptive URL</a:t>
            </a:r>
          </a:p>
          <a:p>
            <a:pPr lvl="1"/>
            <a:r>
              <a:rPr lang="en-US" dirty="0"/>
              <a:t>Meta descriptions</a:t>
            </a:r>
          </a:p>
          <a:p>
            <a:pPr lvl="1"/>
            <a:r>
              <a:rPr lang="en-US" dirty="0"/>
              <a:t>Add internal links</a:t>
            </a:r>
          </a:p>
          <a:p>
            <a:pPr lvl="1"/>
            <a:r>
              <a:rPr lang="en-US" dirty="0"/>
              <a:t>Optimize images</a:t>
            </a:r>
          </a:p>
          <a:p>
            <a:pPr lvl="1"/>
            <a:r>
              <a:rPr lang="en-US" dirty="0"/>
              <a:t>Optimize readability</a:t>
            </a:r>
          </a:p>
        </p:txBody>
      </p:sp>
    </p:spTree>
    <p:extLst>
      <p:ext uri="{BB962C8B-B14F-4D97-AF65-F5344CB8AC3E}">
        <p14:creationId xmlns:p14="http://schemas.microsoft.com/office/powerpoint/2010/main" val="9331471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On page SEO</a:t>
            </a:r>
          </a:p>
        </p:txBody>
      </p:sp>
      <p:sp>
        <p:nvSpPr>
          <p:cNvPr id="3" name="Content Placeholder 2"/>
          <p:cNvSpPr>
            <a:spLocks noGrp="1"/>
          </p:cNvSpPr>
          <p:nvPr>
            <p:ph idx="1"/>
          </p:nvPr>
        </p:nvSpPr>
        <p:spPr/>
        <p:txBody>
          <a:bodyPr/>
          <a:lstStyle/>
          <a:p>
            <a:r>
              <a:rPr lang="en-US" dirty="0"/>
              <a:t>Ranking high by matching search intent using html tags like titles and meta descriptions.</a:t>
            </a:r>
          </a:p>
          <a:p>
            <a:r>
              <a:rPr lang="en-US" dirty="0"/>
              <a:t>Its not about</a:t>
            </a:r>
          </a:p>
          <a:p>
            <a:pPr lvl="1"/>
            <a:r>
              <a:rPr lang="en-US" dirty="0"/>
              <a:t>Stuffing exact keywords</a:t>
            </a:r>
          </a:p>
          <a:p>
            <a:pPr lvl="1"/>
            <a:r>
              <a:rPr lang="en-US" dirty="0"/>
              <a:t>Using keywords a specific </a:t>
            </a:r>
          </a:p>
          <a:p>
            <a:pPr marL="457200" lvl="1" indent="0">
              <a:buNone/>
            </a:pPr>
            <a:r>
              <a:rPr lang="en-US" dirty="0"/>
              <a:t>Number</a:t>
            </a:r>
          </a:p>
          <a:p>
            <a:pPr marL="457200" lvl="1" indent="0">
              <a:buNone/>
            </a:pPr>
            <a:endParaRPr 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43600" y="2743200"/>
            <a:ext cx="2428875" cy="199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19600" y="4733925"/>
            <a:ext cx="4343400" cy="2095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8243" y="4822031"/>
            <a:ext cx="3857625" cy="1919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868337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681411-D705-7A6D-A3D3-61F25AD68F0E}"/>
              </a:ext>
            </a:extLst>
          </p:cNvPr>
          <p:cNvSpPr>
            <a:spLocks noGrp="1"/>
          </p:cNvSpPr>
          <p:nvPr>
            <p:ph type="title"/>
          </p:nvPr>
        </p:nvSpPr>
        <p:spPr/>
        <p:txBody>
          <a:bodyPr>
            <a:normAutofit/>
          </a:bodyPr>
          <a:lstStyle/>
          <a:p>
            <a:r>
              <a:rPr lang="en-US" b="1" i="0" dirty="0">
                <a:solidFill>
                  <a:srgbClr val="1D1C22"/>
                </a:solidFill>
                <a:effectLst/>
                <a:latin typeface="__sofiaProRegular_765997"/>
              </a:rPr>
              <a:t>Provide a great user experience.</a:t>
            </a:r>
            <a:endParaRPr lang="en-US" dirty="0"/>
          </a:p>
        </p:txBody>
      </p:sp>
      <p:sp>
        <p:nvSpPr>
          <p:cNvPr id="3" name="Content Placeholder 2">
            <a:extLst>
              <a:ext uri="{FF2B5EF4-FFF2-40B4-BE49-F238E27FC236}">
                <a16:creationId xmlns:a16="http://schemas.microsoft.com/office/drawing/2014/main" id="{0D63BB6C-DFF1-0F21-3A85-3C9F23635ED1}"/>
              </a:ext>
            </a:extLst>
          </p:cNvPr>
          <p:cNvSpPr>
            <a:spLocks noGrp="1"/>
          </p:cNvSpPr>
          <p:nvPr>
            <p:ph idx="1"/>
          </p:nvPr>
        </p:nvSpPr>
        <p:spPr/>
        <p:txBody>
          <a:bodyPr>
            <a:normAutofit fontScale="92500" lnSpcReduction="10000"/>
          </a:bodyPr>
          <a:lstStyle/>
          <a:p>
            <a:pPr algn="l">
              <a:buFont typeface="Arial" panose="020B0604020202020204" pitchFamily="34" charset="0"/>
              <a:buChar char="•"/>
            </a:pPr>
            <a:r>
              <a:rPr lang="en-US" b="0" i="0" dirty="0">
                <a:solidFill>
                  <a:srgbClr val="383640"/>
                </a:solidFill>
                <a:effectLst/>
                <a:latin typeface="Georgia" panose="02040502050405020303" pitchFamily="18" charset="0"/>
              </a:rPr>
              <a:t>Ensure it’s easy for people to find your contact details if they need to get in touch. </a:t>
            </a:r>
          </a:p>
          <a:p>
            <a:pPr algn="l">
              <a:buFont typeface="Arial" panose="020B0604020202020204" pitchFamily="34" charset="0"/>
              <a:buChar char="•"/>
            </a:pPr>
            <a:r>
              <a:rPr lang="en-US" b="0" i="0" dirty="0">
                <a:solidFill>
                  <a:srgbClr val="383640"/>
                </a:solidFill>
                <a:effectLst/>
                <a:latin typeface="Georgia" panose="02040502050405020303" pitchFamily="18" charset="0"/>
              </a:rPr>
              <a:t>Create an appealing design with a stylish color scheme, readable fonts and engaging visuals. </a:t>
            </a:r>
          </a:p>
          <a:p>
            <a:pPr algn="l">
              <a:buFont typeface="Arial" panose="020B0604020202020204" pitchFamily="34" charset="0"/>
              <a:buChar char="•"/>
            </a:pPr>
            <a:r>
              <a:rPr lang="en-US" b="0" i="0" dirty="0">
                <a:solidFill>
                  <a:srgbClr val="383640"/>
                </a:solidFill>
                <a:effectLst/>
                <a:latin typeface="Georgia" panose="02040502050405020303" pitchFamily="18" charset="0"/>
              </a:rPr>
              <a:t>Make sure all the forms and buttons on your site work as intended. </a:t>
            </a:r>
          </a:p>
          <a:p>
            <a:pPr algn="l">
              <a:buFont typeface="Arial" panose="020B0604020202020204" pitchFamily="34" charset="0"/>
              <a:buChar char="•"/>
            </a:pPr>
            <a:r>
              <a:rPr lang="en-US" b="0" i="0" dirty="0">
                <a:solidFill>
                  <a:srgbClr val="383640"/>
                </a:solidFill>
                <a:effectLst/>
                <a:latin typeface="Georgia" panose="02040502050405020303" pitchFamily="18" charset="0"/>
              </a:rPr>
              <a:t>Structure your site so everything is straightforward and logically links all your categories, subcategories and pages.</a:t>
            </a:r>
          </a:p>
          <a:p>
            <a:endParaRPr lang="en-US" dirty="0"/>
          </a:p>
        </p:txBody>
      </p:sp>
    </p:spTree>
    <p:extLst>
      <p:ext uri="{BB962C8B-B14F-4D97-AF65-F5344CB8AC3E}">
        <p14:creationId xmlns:p14="http://schemas.microsoft.com/office/powerpoint/2010/main" val="424158470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Technical on page SEO</a:t>
            </a:r>
          </a:p>
        </p:txBody>
      </p:sp>
      <p:sp>
        <p:nvSpPr>
          <p:cNvPr id="3" name="Content Placeholder 2"/>
          <p:cNvSpPr>
            <a:spLocks noGrp="1"/>
          </p:cNvSpPr>
          <p:nvPr>
            <p:ph idx="1"/>
          </p:nvPr>
        </p:nvSpPr>
        <p:spPr/>
        <p:txBody>
          <a:bodyPr/>
          <a:lstStyle/>
          <a:p>
            <a:r>
              <a:rPr lang="en-US" dirty="0"/>
              <a:t>Include keywords in title when it makes sense</a:t>
            </a:r>
          </a:p>
          <a:p>
            <a:r>
              <a:rPr lang="en-US" dirty="0"/>
              <a:t>Use descriptive URLS (help people understand what is it about before visiting page)</a:t>
            </a:r>
          </a:p>
          <a:p>
            <a:endParaRPr lang="en-US" dirty="0"/>
          </a:p>
          <a:p>
            <a:endParaRPr lang="en-US" dirty="0"/>
          </a:p>
          <a:p>
            <a:r>
              <a:rPr lang="en-US" dirty="0"/>
              <a:t>Meta descriptions that summarize page (not a ranking signal but can affect traffic) (title 60 character, meta description 155 character)</a:t>
            </a: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3404461"/>
            <a:ext cx="6886575" cy="1028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6019800"/>
            <a:ext cx="7019925" cy="623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040659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Technical on page SEO</a:t>
            </a:r>
          </a:p>
        </p:txBody>
      </p:sp>
      <p:sp>
        <p:nvSpPr>
          <p:cNvPr id="3" name="Content Placeholder 2"/>
          <p:cNvSpPr>
            <a:spLocks noGrp="1"/>
          </p:cNvSpPr>
          <p:nvPr>
            <p:ph idx="1"/>
          </p:nvPr>
        </p:nvSpPr>
        <p:spPr/>
        <p:txBody>
          <a:bodyPr>
            <a:normAutofit lnSpcReduction="10000"/>
          </a:bodyPr>
          <a:lstStyle/>
          <a:p>
            <a:r>
              <a:rPr lang="en-US" dirty="0"/>
              <a:t>Internal links on the same site</a:t>
            </a:r>
          </a:p>
          <a:p>
            <a:pPr lvl="1"/>
            <a:r>
              <a:rPr lang="en-US" dirty="0"/>
              <a:t>Help search engines </a:t>
            </a:r>
          </a:p>
          <a:p>
            <a:r>
              <a:rPr lang="en-US" dirty="0"/>
              <a:t>Optimize your images</a:t>
            </a:r>
          </a:p>
          <a:p>
            <a:pPr lvl="1"/>
            <a:r>
              <a:rPr lang="en-US" dirty="0"/>
              <a:t>Name appropriately (files give clues about contents)</a:t>
            </a:r>
          </a:p>
          <a:p>
            <a:pPr lvl="1"/>
            <a:r>
              <a:rPr lang="en-US" dirty="0"/>
              <a:t>Use descriptive ALT text</a:t>
            </a:r>
          </a:p>
          <a:p>
            <a:pPr lvl="1"/>
            <a:endParaRPr lang="en-US" dirty="0"/>
          </a:p>
          <a:p>
            <a:pPr lvl="1"/>
            <a:endParaRPr lang="en-US" dirty="0"/>
          </a:p>
          <a:p>
            <a:pPr lvl="1"/>
            <a:r>
              <a:rPr lang="en-US" dirty="0"/>
              <a:t>Compress (page load time is a factor)</a:t>
            </a:r>
          </a:p>
          <a:p>
            <a:pPr lvl="1"/>
            <a:endParaRPr lang="en-US" dirty="0"/>
          </a:p>
          <a:p>
            <a:pPr lvl="1"/>
            <a:endParaRPr lang="en-US" dirty="0"/>
          </a:p>
        </p:txBody>
      </p:sp>
      <p:pic>
        <p:nvPicPr>
          <p:cNvPr id="614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4724400"/>
            <a:ext cx="7696200" cy="695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3200" y="3657600"/>
            <a:ext cx="5715000" cy="2810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5332725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Optimize readability</a:t>
            </a:r>
          </a:p>
        </p:txBody>
      </p:sp>
      <p:sp>
        <p:nvSpPr>
          <p:cNvPr id="3" name="Content Placeholder 2"/>
          <p:cNvSpPr>
            <a:spLocks noGrp="1"/>
          </p:cNvSpPr>
          <p:nvPr>
            <p:ph idx="1"/>
          </p:nvPr>
        </p:nvSpPr>
        <p:spPr/>
        <p:txBody>
          <a:bodyPr/>
          <a:lstStyle/>
          <a:p>
            <a:r>
              <a:rPr lang="en-US" dirty="0"/>
              <a:t>Write short sentence and paragraphs</a:t>
            </a:r>
          </a:p>
          <a:p>
            <a:r>
              <a:rPr lang="en-US" dirty="0"/>
              <a:t>Use descriptive subheading</a:t>
            </a:r>
          </a:p>
          <a:p>
            <a:r>
              <a:rPr lang="en-US" dirty="0"/>
              <a:t>Use large fonts readable on desktop and mobile</a:t>
            </a:r>
          </a:p>
          <a:p>
            <a:r>
              <a:rPr lang="en-US" dirty="0"/>
              <a:t>Write as you speak</a:t>
            </a:r>
          </a:p>
        </p:txBody>
      </p:sp>
      <p:pic>
        <p:nvPicPr>
          <p:cNvPr id="5" name="Picture 4">
            <a:extLst>
              <a:ext uri="{FF2B5EF4-FFF2-40B4-BE49-F238E27FC236}">
                <a16:creationId xmlns:a16="http://schemas.microsoft.com/office/drawing/2014/main" id="{E83395A9-B09E-3A4D-260C-63D516B44C4C}"/>
              </a:ext>
            </a:extLst>
          </p:cNvPr>
          <p:cNvPicPr>
            <a:picLocks noChangeAspect="1"/>
          </p:cNvPicPr>
          <p:nvPr/>
        </p:nvPicPr>
        <p:blipFill>
          <a:blip r:embed="rId2"/>
          <a:stretch>
            <a:fillRect/>
          </a:stretch>
        </p:blipFill>
        <p:spPr>
          <a:xfrm>
            <a:off x="4114800" y="3469672"/>
            <a:ext cx="4724400" cy="2656492"/>
          </a:xfrm>
          <a:prstGeom prst="rect">
            <a:avLst/>
          </a:prstGeom>
        </p:spPr>
      </p:pic>
    </p:spTree>
    <p:extLst>
      <p:ext uri="{BB962C8B-B14F-4D97-AF65-F5344CB8AC3E}">
        <p14:creationId xmlns:p14="http://schemas.microsoft.com/office/powerpoint/2010/main" val="258043564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C3896A03-3945-419A-B66B-4EE266EDD1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 y="0"/>
            <a:ext cx="4571993" cy="685800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34F5AD2-EDBD-4BBD-A55C-EAFFD0C709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0" y="0"/>
            <a:ext cx="4571992" cy="68580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6F25EFC-F2B0-F317-6EFD-4F5F4283DA1C}"/>
              </a:ext>
            </a:extLst>
          </p:cNvPr>
          <p:cNvSpPr>
            <a:spLocks noGrp="1"/>
          </p:cNvSpPr>
          <p:nvPr>
            <p:ph type="title"/>
          </p:nvPr>
        </p:nvSpPr>
        <p:spPr>
          <a:xfrm>
            <a:off x="5050987" y="637763"/>
            <a:ext cx="3233024" cy="1627274"/>
          </a:xfrm>
        </p:spPr>
        <p:txBody>
          <a:bodyPr anchor="t">
            <a:normAutofit/>
          </a:bodyPr>
          <a:lstStyle/>
          <a:p>
            <a:pPr algn="l"/>
            <a:r>
              <a:rPr lang="en-US" dirty="0"/>
              <a:t>Use schema markup</a:t>
            </a:r>
            <a:endParaRPr lang="en-US"/>
          </a:p>
        </p:txBody>
      </p:sp>
      <p:sp>
        <p:nvSpPr>
          <p:cNvPr id="16" name="Rectangle 15">
            <a:extLst>
              <a:ext uri="{FF2B5EF4-FFF2-40B4-BE49-F238E27FC236}">
                <a16:creationId xmlns:a16="http://schemas.microsoft.com/office/drawing/2014/main" id="{450D3AD2-FA80-415F-A9CE-54D884561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50987" y="2267042"/>
            <a:ext cx="342900" cy="457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3BF39804-5B71-BBD8-1D0B-EDFBE42F10B6}"/>
              </a:ext>
            </a:extLst>
          </p:cNvPr>
          <p:cNvPicPr>
            <a:picLocks noChangeAspect="1"/>
          </p:cNvPicPr>
          <p:nvPr/>
        </p:nvPicPr>
        <p:blipFill>
          <a:blip r:embed="rId2"/>
          <a:stretch>
            <a:fillRect/>
          </a:stretch>
        </p:blipFill>
        <p:spPr>
          <a:xfrm>
            <a:off x="866660" y="1393628"/>
            <a:ext cx="3213305" cy="1952082"/>
          </a:xfrm>
          <a:prstGeom prst="rect">
            <a:avLst/>
          </a:prstGeom>
        </p:spPr>
      </p:pic>
      <p:pic>
        <p:nvPicPr>
          <p:cNvPr id="5" name="Picture 4">
            <a:extLst>
              <a:ext uri="{FF2B5EF4-FFF2-40B4-BE49-F238E27FC236}">
                <a16:creationId xmlns:a16="http://schemas.microsoft.com/office/drawing/2014/main" id="{1F1517F5-2988-8117-DB9D-4D45F96E9C3D}"/>
              </a:ext>
            </a:extLst>
          </p:cNvPr>
          <p:cNvPicPr>
            <a:picLocks noChangeAspect="1"/>
          </p:cNvPicPr>
          <p:nvPr/>
        </p:nvPicPr>
        <p:blipFill>
          <a:blip r:embed="rId3"/>
          <a:stretch>
            <a:fillRect/>
          </a:stretch>
        </p:blipFill>
        <p:spPr>
          <a:xfrm>
            <a:off x="866660" y="3506581"/>
            <a:ext cx="3213301" cy="2562606"/>
          </a:xfrm>
          <a:prstGeom prst="rect">
            <a:avLst/>
          </a:prstGeom>
        </p:spPr>
      </p:pic>
      <p:sp>
        <p:nvSpPr>
          <p:cNvPr id="3" name="Content Placeholder 2">
            <a:extLst>
              <a:ext uri="{FF2B5EF4-FFF2-40B4-BE49-F238E27FC236}">
                <a16:creationId xmlns:a16="http://schemas.microsoft.com/office/drawing/2014/main" id="{547C5789-BCDC-9FB1-B1CF-3DF85B7B0715}"/>
              </a:ext>
            </a:extLst>
          </p:cNvPr>
          <p:cNvSpPr>
            <a:spLocks noGrp="1"/>
          </p:cNvSpPr>
          <p:nvPr>
            <p:ph idx="1"/>
          </p:nvPr>
        </p:nvSpPr>
        <p:spPr>
          <a:xfrm>
            <a:off x="5050980" y="2474804"/>
            <a:ext cx="3233027" cy="3739724"/>
          </a:xfrm>
        </p:spPr>
        <p:txBody>
          <a:bodyPr>
            <a:normAutofit lnSpcReduction="10000"/>
          </a:bodyPr>
          <a:lstStyle/>
          <a:p>
            <a:pPr>
              <a:lnSpc>
                <a:spcPct val="90000"/>
              </a:lnSpc>
            </a:pPr>
            <a:r>
              <a:rPr lang="en-US" sz="1700" b="0" i="0" dirty="0">
                <a:effectLst/>
                <a:latin typeface="Lato" panose="020F0502020204030203" pitchFamily="34" charset="0"/>
              </a:rPr>
              <a:t>you need to make sure search engines recognize your content for what it is. You need to speak the language they use to look through your content (both textual and visual).</a:t>
            </a:r>
          </a:p>
          <a:p>
            <a:pPr>
              <a:lnSpc>
                <a:spcPct val="90000"/>
              </a:lnSpc>
            </a:pPr>
            <a:r>
              <a:rPr lang="en-US" sz="1700" b="0" i="0" dirty="0">
                <a:effectLst/>
                <a:latin typeface="Lato" panose="020F0502020204030203" pitchFamily="34" charset="0"/>
              </a:rPr>
              <a:t>And to speak it, you can add schema markup to your website - structured data in the form of code that can guide search engines in understanding your pages and content elements. </a:t>
            </a:r>
          </a:p>
          <a:p>
            <a:pPr>
              <a:lnSpc>
                <a:spcPct val="90000"/>
              </a:lnSpc>
            </a:pPr>
            <a:r>
              <a:rPr lang="en-US" sz="1100" dirty="0">
                <a:hlinkClick r:id="rId4"/>
              </a:rPr>
              <a:t>How to Add Structured Data in Joomla (tassos.gr)</a:t>
            </a:r>
            <a:endParaRPr lang="en-US" sz="1700" dirty="0"/>
          </a:p>
        </p:txBody>
      </p:sp>
    </p:spTree>
    <p:extLst>
      <p:ext uri="{BB962C8B-B14F-4D97-AF65-F5344CB8AC3E}">
        <p14:creationId xmlns:p14="http://schemas.microsoft.com/office/powerpoint/2010/main" val="294072746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FD3BCB-5C27-4596-1CDC-93024D8FC550}"/>
              </a:ext>
            </a:extLst>
          </p:cNvPr>
          <p:cNvSpPr>
            <a:spLocks noGrp="1"/>
          </p:cNvSpPr>
          <p:nvPr>
            <p:ph type="title"/>
          </p:nvPr>
        </p:nvSpPr>
        <p:spPr/>
        <p:txBody>
          <a:bodyPr/>
          <a:lstStyle/>
          <a:p>
            <a:r>
              <a:rPr lang="en-US" dirty="0"/>
              <a:t>Technical SEO notes</a:t>
            </a:r>
          </a:p>
        </p:txBody>
      </p:sp>
      <p:sp>
        <p:nvSpPr>
          <p:cNvPr id="3" name="Content Placeholder 2">
            <a:extLst>
              <a:ext uri="{FF2B5EF4-FFF2-40B4-BE49-F238E27FC236}">
                <a16:creationId xmlns:a16="http://schemas.microsoft.com/office/drawing/2014/main" id="{CC63E799-418F-D085-DE8D-C9D3AAC80E00}"/>
              </a:ext>
            </a:extLst>
          </p:cNvPr>
          <p:cNvSpPr>
            <a:spLocks noGrp="1"/>
          </p:cNvSpPr>
          <p:nvPr>
            <p:ph idx="1"/>
          </p:nvPr>
        </p:nvSpPr>
        <p:spPr/>
        <p:txBody>
          <a:bodyPr>
            <a:normAutofit/>
          </a:bodyPr>
          <a:lstStyle/>
          <a:p>
            <a:r>
              <a:rPr lang="en-US" dirty="0" err="1"/>
              <a:t>donot</a:t>
            </a:r>
            <a:r>
              <a:rPr lang="en-US" dirty="0"/>
              <a:t> block search engines</a:t>
            </a:r>
          </a:p>
          <a:p>
            <a:endParaRPr lang="en-US" dirty="0"/>
          </a:p>
          <a:p>
            <a:r>
              <a:rPr lang="en-US" dirty="0"/>
              <a:t>Robots.txt</a:t>
            </a:r>
          </a:p>
          <a:p>
            <a:pPr lvl="1"/>
            <a:r>
              <a:rPr lang="en-US" dirty="0"/>
              <a:t>Check also for not blocking</a:t>
            </a:r>
          </a:p>
          <a:p>
            <a:pPr lvl="1"/>
            <a:endParaRPr lang="en-US" dirty="0"/>
          </a:p>
          <a:p>
            <a:r>
              <a:rPr lang="en-US" dirty="0"/>
              <a:t>Sitemaps</a:t>
            </a:r>
          </a:p>
          <a:p>
            <a:pPr lvl="1"/>
            <a:r>
              <a:rPr lang="en-US" dirty="0"/>
              <a:t>XML files listing important pages </a:t>
            </a:r>
          </a:p>
          <a:p>
            <a:pPr lvl="1"/>
            <a:r>
              <a:rPr lang="en-US" dirty="0">
                <a:hlinkClick r:id="rId2"/>
              </a:rPr>
              <a:t>Joomla sitemaps</a:t>
            </a:r>
            <a:endParaRPr lang="en-US" dirty="0"/>
          </a:p>
          <a:p>
            <a:pPr lvl="1"/>
            <a:endParaRPr lang="en-US" dirty="0"/>
          </a:p>
          <a:p>
            <a:endParaRPr lang="en-US" dirty="0"/>
          </a:p>
        </p:txBody>
      </p:sp>
      <p:pic>
        <p:nvPicPr>
          <p:cNvPr id="5" name="Picture 4">
            <a:extLst>
              <a:ext uri="{FF2B5EF4-FFF2-40B4-BE49-F238E27FC236}">
                <a16:creationId xmlns:a16="http://schemas.microsoft.com/office/drawing/2014/main" id="{108377C9-EDBA-60F7-2C06-165FD63515A4}"/>
              </a:ext>
            </a:extLst>
          </p:cNvPr>
          <p:cNvPicPr>
            <a:picLocks noChangeAspect="1"/>
          </p:cNvPicPr>
          <p:nvPr/>
        </p:nvPicPr>
        <p:blipFill>
          <a:blip r:embed="rId3"/>
          <a:stretch>
            <a:fillRect/>
          </a:stretch>
        </p:blipFill>
        <p:spPr>
          <a:xfrm>
            <a:off x="937020" y="2167075"/>
            <a:ext cx="7848600" cy="574895"/>
          </a:xfrm>
          <a:prstGeom prst="rect">
            <a:avLst/>
          </a:prstGeom>
        </p:spPr>
      </p:pic>
      <p:pic>
        <p:nvPicPr>
          <p:cNvPr id="7" name="Picture 6">
            <a:extLst>
              <a:ext uri="{FF2B5EF4-FFF2-40B4-BE49-F238E27FC236}">
                <a16:creationId xmlns:a16="http://schemas.microsoft.com/office/drawing/2014/main" id="{1692E75F-10FD-F3A2-7699-EEA2BBFF5262}"/>
              </a:ext>
            </a:extLst>
          </p:cNvPr>
          <p:cNvPicPr>
            <a:picLocks noChangeAspect="1"/>
          </p:cNvPicPr>
          <p:nvPr/>
        </p:nvPicPr>
        <p:blipFill>
          <a:blip r:embed="rId4"/>
          <a:stretch>
            <a:fillRect/>
          </a:stretch>
        </p:blipFill>
        <p:spPr>
          <a:xfrm>
            <a:off x="3733800" y="3764810"/>
            <a:ext cx="2368672" cy="1111307"/>
          </a:xfrm>
          <a:prstGeom prst="rect">
            <a:avLst/>
          </a:prstGeom>
        </p:spPr>
      </p:pic>
      <p:pic>
        <p:nvPicPr>
          <p:cNvPr id="9" name="Picture 8">
            <a:extLst>
              <a:ext uri="{FF2B5EF4-FFF2-40B4-BE49-F238E27FC236}">
                <a16:creationId xmlns:a16="http://schemas.microsoft.com/office/drawing/2014/main" id="{9E704269-8337-5F60-8DD7-1B42DC04E95B}"/>
              </a:ext>
            </a:extLst>
          </p:cNvPr>
          <p:cNvPicPr>
            <a:picLocks noChangeAspect="1"/>
          </p:cNvPicPr>
          <p:nvPr/>
        </p:nvPicPr>
        <p:blipFill>
          <a:blip r:embed="rId5"/>
          <a:stretch>
            <a:fillRect/>
          </a:stretch>
        </p:blipFill>
        <p:spPr>
          <a:xfrm>
            <a:off x="4038600" y="5476958"/>
            <a:ext cx="4261008" cy="1219263"/>
          </a:xfrm>
          <a:prstGeom prst="rect">
            <a:avLst/>
          </a:prstGeom>
        </p:spPr>
      </p:pic>
    </p:spTree>
    <p:extLst>
      <p:ext uri="{BB962C8B-B14F-4D97-AF65-F5344CB8AC3E}">
        <p14:creationId xmlns:p14="http://schemas.microsoft.com/office/powerpoint/2010/main" val="216944816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9705B6-9E03-A611-8261-C8EFEAE3E179}"/>
              </a:ext>
            </a:extLst>
          </p:cNvPr>
          <p:cNvSpPr>
            <a:spLocks noGrp="1"/>
          </p:cNvSpPr>
          <p:nvPr>
            <p:ph type="title"/>
          </p:nvPr>
        </p:nvSpPr>
        <p:spPr/>
        <p:txBody>
          <a:bodyPr/>
          <a:lstStyle/>
          <a:p>
            <a:r>
              <a:rPr lang="en-US"/>
              <a:t>Site </a:t>
            </a:r>
            <a:endParaRPr lang="en-US" dirty="0"/>
          </a:p>
        </p:txBody>
      </p:sp>
      <p:sp>
        <p:nvSpPr>
          <p:cNvPr id="3" name="Content Placeholder 2">
            <a:extLst>
              <a:ext uri="{FF2B5EF4-FFF2-40B4-BE49-F238E27FC236}">
                <a16:creationId xmlns:a16="http://schemas.microsoft.com/office/drawing/2014/main" id="{E3EC217F-C4FE-7F8B-5A00-C5904D239207}"/>
              </a:ext>
            </a:extLst>
          </p:cNvPr>
          <p:cNvSpPr>
            <a:spLocks noGrp="1"/>
          </p:cNvSpPr>
          <p:nvPr>
            <p:ph idx="1"/>
          </p:nvPr>
        </p:nvSpPr>
        <p:spPr/>
        <p:txBody>
          <a:bodyPr/>
          <a:lstStyle/>
          <a:p>
            <a:r>
              <a:rPr lang="en-US" dirty="0"/>
              <a:t>Ensure pages </a:t>
            </a:r>
            <a:r>
              <a:rPr lang="en-US" dirty="0" err="1"/>
              <a:t>donot</a:t>
            </a:r>
            <a:r>
              <a:rPr lang="en-US" dirty="0"/>
              <a:t> load slow</a:t>
            </a:r>
          </a:p>
          <a:p>
            <a:pPr lvl="1"/>
            <a:r>
              <a:rPr lang="en-US" dirty="0"/>
              <a:t>Cache your site contents</a:t>
            </a:r>
          </a:p>
          <a:p>
            <a:pPr lvl="1"/>
            <a:r>
              <a:rPr lang="en-US" dirty="0"/>
              <a:t>Compress your images</a:t>
            </a:r>
          </a:p>
          <a:p>
            <a:r>
              <a:rPr lang="en-US" dirty="0"/>
              <a:t>Avoid factors affecting rankings</a:t>
            </a:r>
          </a:p>
          <a:p>
            <a:pPr lvl="1"/>
            <a:r>
              <a:rPr lang="en-US" dirty="0"/>
              <a:t>Broken links</a:t>
            </a:r>
          </a:p>
          <a:p>
            <a:pPr lvl="1"/>
            <a:r>
              <a:rPr lang="en-US" dirty="0"/>
              <a:t>Orphan pages (no internal links)</a:t>
            </a:r>
          </a:p>
          <a:p>
            <a:pPr lvl="1"/>
            <a:r>
              <a:rPr lang="en-US" dirty="0"/>
              <a:t>Duplicate contents</a:t>
            </a:r>
          </a:p>
          <a:p>
            <a:endParaRPr lang="en-US" dirty="0"/>
          </a:p>
        </p:txBody>
      </p:sp>
    </p:spTree>
    <p:extLst>
      <p:ext uri="{BB962C8B-B14F-4D97-AF65-F5344CB8AC3E}">
        <p14:creationId xmlns:p14="http://schemas.microsoft.com/office/powerpoint/2010/main" val="29594932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29A9C0-F019-9A31-7481-A22F6524B868}"/>
              </a:ext>
            </a:extLst>
          </p:cNvPr>
          <p:cNvSpPr>
            <a:spLocks noGrp="1"/>
          </p:cNvSpPr>
          <p:nvPr>
            <p:ph type="title"/>
          </p:nvPr>
        </p:nvSpPr>
        <p:spPr/>
        <p:txBody>
          <a:bodyPr>
            <a:normAutofit fontScale="90000"/>
          </a:bodyPr>
          <a:lstStyle/>
          <a:p>
            <a:r>
              <a:rPr lang="en-US" dirty="0"/>
              <a:t>Off site SEO</a:t>
            </a:r>
            <a:br>
              <a:rPr lang="en-US" dirty="0"/>
            </a:br>
            <a:r>
              <a:rPr lang="en-US" dirty="0"/>
              <a:t>Link building</a:t>
            </a:r>
          </a:p>
        </p:txBody>
      </p:sp>
      <p:sp>
        <p:nvSpPr>
          <p:cNvPr id="3" name="Content Placeholder 2">
            <a:extLst>
              <a:ext uri="{FF2B5EF4-FFF2-40B4-BE49-F238E27FC236}">
                <a16:creationId xmlns:a16="http://schemas.microsoft.com/office/drawing/2014/main" id="{A598649B-DB2E-4147-6097-D6F8911F7E35}"/>
              </a:ext>
            </a:extLst>
          </p:cNvPr>
          <p:cNvSpPr>
            <a:spLocks noGrp="1"/>
          </p:cNvSpPr>
          <p:nvPr>
            <p:ph idx="1"/>
          </p:nvPr>
        </p:nvSpPr>
        <p:spPr/>
        <p:txBody>
          <a:bodyPr/>
          <a:lstStyle/>
          <a:p>
            <a:r>
              <a:rPr lang="en-US" dirty="0"/>
              <a:t>The process of getting other websites to link to your website (backlinks) because it enhances their sites.</a:t>
            </a:r>
          </a:p>
          <a:p>
            <a:r>
              <a:rPr lang="en-US" dirty="0"/>
              <a:t>The process is more relational and can take more time than you might like</a:t>
            </a:r>
          </a:p>
          <a:p>
            <a:r>
              <a:rPr lang="en-US" dirty="0"/>
              <a:t>Search engines rank pages by looking at the quantity and quality of other pages that link to it.</a:t>
            </a:r>
          </a:p>
        </p:txBody>
      </p:sp>
    </p:spTree>
    <p:extLst>
      <p:ext uri="{BB962C8B-B14F-4D97-AF65-F5344CB8AC3E}">
        <p14:creationId xmlns:p14="http://schemas.microsoft.com/office/powerpoint/2010/main" val="126934179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5D011F-97BC-3E21-B1CD-AF8A847F1117}"/>
              </a:ext>
            </a:extLst>
          </p:cNvPr>
          <p:cNvSpPr>
            <a:spLocks noGrp="1"/>
          </p:cNvSpPr>
          <p:nvPr>
            <p:ph type="title"/>
          </p:nvPr>
        </p:nvSpPr>
        <p:spPr/>
        <p:txBody>
          <a:bodyPr/>
          <a:lstStyle/>
          <a:p>
            <a:r>
              <a:rPr lang="en-US" dirty="0"/>
              <a:t>How to get backlinks</a:t>
            </a:r>
          </a:p>
        </p:txBody>
      </p:sp>
      <p:sp>
        <p:nvSpPr>
          <p:cNvPr id="3" name="Content Placeholder 2">
            <a:extLst>
              <a:ext uri="{FF2B5EF4-FFF2-40B4-BE49-F238E27FC236}">
                <a16:creationId xmlns:a16="http://schemas.microsoft.com/office/drawing/2014/main" id="{8426AE9C-2DD9-98C2-A7EC-BDE6755B2A99}"/>
              </a:ext>
            </a:extLst>
          </p:cNvPr>
          <p:cNvSpPr>
            <a:spLocks noGrp="1"/>
          </p:cNvSpPr>
          <p:nvPr>
            <p:ph idx="1"/>
          </p:nvPr>
        </p:nvSpPr>
        <p:spPr/>
        <p:txBody>
          <a:bodyPr>
            <a:normAutofit fontScale="85000" lnSpcReduction="20000"/>
          </a:bodyPr>
          <a:lstStyle/>
          <a:p>
            <a:r>
              <a:rPr lang="en-US" dirty="0"/>
              <a:t>Create </a:t>
            </a:r>
          </a:p>
          <a:p>
            <a:pPr lvl="1"/>
            <a:r>
              <a:rPr lang="en-US" dirty="0"/>
              <a:t>Manually add links on a domain back to yours</a:t>
            </a:r>
          </a:p>
          <a:p>
            <a:pPr lvl="1"/>
            <a:r>
              <a:rPr lang="en-US" dirty="0"/>
              <a:t>Add it in a blog comment or social media</a:t>
            </a:r>
          </a:p>
          <a:p>
            <a:pPr lvl="1"/>
            <a:r>
              <a:rPr lang="en-US" dirty="0"/>
              <a:t>Easy to do but less effective</a:t>
            </a:r>
          </a:p>
          <a:p>
            <a:r>
              <a:rPr lang="en-US" dirty="0"/>
              <a:t>Buy </a:t>
            </a:r>
          </a:p>
          <a:p>
            <a:pPr lvl="1"/>
            <a:r>
              <a:rPr lang="en-US" dirty="0"/>
              <a:t>Pay websites a fee for a backlink</a:t>
            </a:r>
          </a:p>
          <a:p>
            <a:pPr lvl="1"/>
            <a:r>
              <a:rPr lang="en-US" dirty="0"/>
              <a:t>Average cost of buying a link around 350$</a:t>
            </a:r>
          </a:p>
          <a:p>
            <a:pPr lvl="1"/>
            <a:r>
              <a:rPr lang="en-US" dirty="0"/>
              <a:t>Easy to do and highly effective unless you get caught</a:t>
            </a:r>
          </a:p>
          <a:p>
            <a:r>
              <a:rPr lang="en-US" dirty="0"/>
              <a:t>Earn</a:t>
            </a:r>
          </a:p>
          <a:p>
            <a:pPr lvl="1"/>
            <a:r>
              <a:rPr lang="en-US" dirty="0"/>
              <a:t>Use e-mail outreach</a:t>
            </a:r>
          </a:p>
          <a:p>
            <a:pPr lvl="1"/>
            <a:r>
              <a:rPr lang="en-US" dirty="0"/>
              <a:t>Becoming a source for a media outlet</a:t>
            </a:r>
          </a:p>
          <a:p>
            <a:pPr lvl="1"/>
            <a:endParaRPr lang="en-US" dirty="0"/>
          </a:p>
          <a:p>
            <a:endParaRPr lang="en-US" dirty="0"/>
          </a:p>
        </p:txBody>
      </p:sp>
    </p:spTree>
    <p:extLst>
      <p:ext uri="{BB962C8B-B14F-4D97-AF65-F5344CB8AC3E}">
        <p14:creationId xmlns:p14="http://schemas.microsoft.com/office/powerpoint/2010/main" val="63216533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A2C84A-877D-D7F6-4674-45F0D2A38D79}"/>
              </a:ext>
            </a:extLst>
          </p:cNvPr>
          <p:cNvSpPr>
            <a:spLocks noGrp="1"/>
          </p:cNvSpPr>
          <p:nvPr>
            <p:ph type="title"/>
          </p:nvPr>
        </p:nvSpPr>
        <p:spPr/>
        <p:txBody>
          <a:bodyPr/>
          <a:lstStyle/>
          <a:p>
            <a:r>
              <a:rPr lang="en-US" dirty="0"/>
              <a:t>What makes backlink high quality</a:t>
            </a:r>
          </a:p>
        </p:txBody>
      </p:sp>
      <p:sp>
        <p:nvSpPr>
          <p:cNvPr id="3" name="Content Placeholder 2">
            <a:extLst>
              <a:ext uri="{FF2B5EF4-FFF2-40B4-BE49-F238E27FC236}">
                <a16:creationId xmlns:a16="http://schemas.microsoft.com/office/drawing/2014/main" id="{8C2CE5D1-763E-1CD1-3118-0E3C583DC9F4}"/>
              </a:ext>
            </a:extLst>
          </p:cNvPr>
          <p:cNvSpPr>
            <a:spLocks noGrp="1"/>
          </p:cNvSpPr>
          <p:nvPr>
            <p:ph idx="1"/>
          </p:nvPr>
        </p:nvSpPr>
        <p:spPr/>
        <p:txBody>
          <a:bodyPr/>
          <a:lstStyle/>
          <a:p>
            <a:r>
              <a:rPr lang="en-US" dirty="0"/>
              <a:t>Relevance (topic relevant)</a:t>
            </a:r>
          </a:p>
          <a:p>
            <a:r>
              <a:rPr lang="en-US" dirty="0"/>
              <a:t>Authority (link power)</a:t>
            </a:r>
          </a:p>
          <a:p>
            <a:r>
              <a:rPr lang="en-US" dirty="0"/>
              <a:t>Link placement</a:t>
            </a:r>
          </a:p>
          <a:p>
            <a:endParaRPr lang="en-US" dirty="0"/>
          </a:p>
          <a:p>
            <a:endParaRPr lang="en-US" dirty="0"/>
          </a:p>
        </p:txBody>
      </p:sp>
      <p:pic>
        <p:nvPicPr>
          <p:cNvPr id="5" name="Picture 4">
            <a:extLst>
              <a:ext uri="{FF2B5EF4-FFF2-40B4-BE49-F238E27FC236}">
                <a16:creationId xmlns:a16="http://schemas.microsoft.com/office/drawing/2014/main" id="{05087D46-9844-86AE-E143-6039C4DC3467}"/>
              </a:ext>
            </a:extLst>
          </p:cNvPr>
          <p:cNvPicPr>
            <a:picLocks noChangeAspect="1"/>
          </p:cNvPicPr>
          <p:nvPr/>
        </p:nvPicPr>
        <p:blipFill>
          <a:blip r:embed="rId2"/>
          <a:stretch>
            <a:fillRect/>
          </a:stretch>
        </p:blipFill>
        <p:spPr>
          <a:xfrm>
            <a:off x="5410200" y="1417638"/>
            <a:ext cx="3441878" cy="2613160"/>
          </a:xfrm>
          <a:prstGeom prst="rect">
            <a:avLst/>
          </a:prstGeom>
        </p:spPr>
      </p:pic>
    </p:spTree>
    <p:extLst>
      <p:ext uri="{BB962C8B-B14F-4D97-AF65-F5344CB8AC3E}">
        <p14:creationId xmlns:p14="http://schemas.microsoft.com/office/powerpoint/2010/main" val="385109930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B0EE49-DE69-E036-A66A-5A01F9EAC694}"/>
              </a:ext>
            </a:extLst>
          </p:cNvPr>
          <p:cNvSpPr>
            <a:spLocks noGrp="1"/>
          </p:cNvSpPr>
          <p:nvPr>
            <p:ph type="title"/>
          </p:nvPr>
        </p:nvSpPr>
        <p:spPr/>
        <p:txBody>
          <a:bodyPr/>
          <a:lstStyle/>
          <a:p>
            <a:r>
              <a:rPr lang="en-US" dirty="0"/>
              <a:t>Link building tactics</a:t>
            </a:r>
          </a:p>
        </p:txBody>
      </p:sp>
      <p:sp>
        <p:nvSpPr>
          <p:cNvPr id="3" name="Content Placeholder 2">
            <a:extLst>
              <a:ext uri="{FF2B5EF4-FFF2-40B4-BE49-F238E27FC236}">
                <a16:creationId xmlns:a16="http://schemas.microsoft.com/office/drawing/2014/main" id="{7C65B23B-9F99-0A12-829C-DCD14AD175A4}"/>
              </a:ext>
            </a:extLst>
          </p:cNvPr>
          <p:cNvSpPr>
            <a:spLocks noGrp="1"/>
          </p:cNvSpPr>
          <p:nvPr>
            <p:ph idx="1"/>
          </p:nvPr>
        </p:nvSpPr>
        <p:spPr/>
        <p:txBody>
          <a:bodyPr/>
          <a:lstStyle/>
          <a:p>
            <a:r>
              <a:rPr lang="en-US" dirty="0"/>
              <a:t>Prospecting </a:t>
            </a:r>
          </a:p>
          <a:p>
            <a:pPr lvl="1"/>
            <a:r>
              <a:rPr lang="en-US" dirty="0"/>
              <a:t>Find relevant pages (find as many people that fit criteria)</a:t>
            </a:r>
          </a:p>
          <a:p>
            <a:r>
              <a:rPr lang="en-US" dirty="0"/>
              <a:t>Vetting</a:t>
            </a:r>
          </a:p>
          <a:p>
            <a:pPr lvl="1"/>
            <a:r>
              <a:rPr lang="en-US" dirty="0"/>
              <a:t>Refine list (select people)</a:t>
            </a:r>
          </a:p>
          <a:p>
            <a:r>
              <a:rPr lang="en-US" dirty="0"/>
              <a:t>E-mail outreach</a:t>
            </a:r>
          </a:p>
        </p:txBody>
      </p:sp>
    </p:spTree>
    <p:extLst>
      <p:ext uri="{BB962C8B-B14F-4D97-AF65-F5344CB8AC3E}">
        <p14:creationId xmlns:p14="http://schemas.microsoft.com/office/powerpoint/2010/main" val="17145503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A97514-C640-63D7-B585-9582FA7B5E3E}"/>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316E037E-6C0C-8DE9-33BC-9E87FB2ECCF7}"/>
              </a:ext>
            </a:extLst>
          </p:cNvPr>
          <p:cNvPicPr>
            <a:picLocks noGrp="1" noChangeAspect="1"/>
          </p:cNvPicPr>
          <p:nvPr>
            <p:ph idx="1"/>
          </p:nvPr>
        </p:nvPicPr>
        <p:blipFill>
          <a:blip r:embed="rId2"/>
          <a:stretch>
            <a:fillRect/>
          </a:stretch>
        </p:blipFill>
        <p:spPr>
          <a:xfrm>
            <a:off x="381000" y="274637"/>
            <a:ext cx="8534400" cy="3575677"/>
          </a:xfrm>
        </p:spPr>
      </p:pic>
      <p:pic>
        <p:nvPicPr>
          <p:cNvPr id="7" name="Picture 6">
            <a:extLst>
              <a:ext uri="{FF2B5EF4-FFF2-40B4-BE49-F238E27FC236}">
                <a16:creationId xmlns:a16="http://schemas.microsoft.com/office/drawing/2014/main" id="{92BA24EA-870F-B577-A541-C56621F0D3B2}"/>
              </a:ext>
            </a:extLst>
          </p:cNvPr>
          <p:cNvPicPr>
            <a:picLocks noChangeAspect="1"/>
          </p:cNvPicPr>
          <p:nvPr/>
        </p:nvPicPr>
        <p:blipFill>
          <a:blip r:embed="rId3"/>
          <a:stretch>
            <a:fillRect/>
          </a:stretch>
        </p:blipFill>
        <p:spPr>
          <a:xfrm>
            <a:off x="304800" y="3962399"/>
            <a:ext cx="8382000" cy="2819401"/>
          </a:xfrm>
          <a:prstGeom prst="rect">
            <a:avLst/>
          </a:prstGeom>
        </p:spPr>
      </p:pic>
    </p:spTree>
    <p:extLst>
      <p:ext uri="{BB962C8B-B14F-4D97-AF65-F5344CB8AC3E}">
        <p14:creationId xmlns:p14="http://schemas.microsoft.com/office/powerpoint/2010/main" val="289595162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BFAB84-1678-2CE5-6F47-55AA8336E162}"/>
              </a:ext>
            </a:extLst>
          </p:cNvPr>
          <p:cNvSpPr>
            <a:spLocks noGrp="1"/>
          </p:cNvSpPr>
          <p:nvPr>
            <p:ph type="title"/>
          </p:nvPr>
        </p:nvSpPr>
        <p:spPr/>
        <p:txBody>
          <a:bodyPr/>
          <a:lstStyle/>
          <a:p>
            <a:r>
              <a:rPr lang="en-US" dirty="0"/>
              <a:t>Link building tactics</a:t>
            </a:r>
          </a:p>
        </p:txBody>
      </p:sp>
      <p:sp>
        <p:nvSpPr>
          <p:cNvPr id="3" name="Content Placeholder 2">
            <a:extLst>
              <a:ext uri="{FF2B5EF4-FFF2-40B4-BE49-F238E27FC236}">
                <a16:creationId xmlns:a16="http://schemas.microsoft.com/office/drawing/2014/main" id="{59818756-E91C-E352-441C-7E55F09DEE69}"/>
              </a:ext>
            </a:extLst>
          </p:cNvPr>
          <p:cNvSpPr>
            <a:spLocks noGrp="1"/>
          </p:cNvSpPr>
          <p:nvPr>
            <p:ph idx="1"/>
          </p:nvPr>
        </p:nvSpPr>
        <p:spPr/>
        <p:txBody>
          <a:bodyPr/>
          <a:lstStyle/>
          <a:p>
            <a:r>
              <a:rPr lang="en-US" dirty="0"/>
              <a:t>Get a free reference using HARO</a:t>
            </a:r>
          </a:p>
          <a:p>
            <a:r>
              <a:rPr lang="en-US" dirty="0"/>
              <a:t>Exchange knowledge for</a:t>
            </a:r>
          </a:p>
          <a:p>
            <a:r>
              <a:rPr lang="en-US" dirty="0"/>
              <a:t>A mention from site</a:t>
            </a:r>
          </a:p>
          <a:p>
            <a:endParaRPr lang="en-US" dirty="0"/>
          </a:p>
          <a:p>
            <a:endParaRPr lang="en-US" dirty="0"/>
          </a:p>
        </p:txBody>
      </p:sp>
      <p:pic>
        <p:nvPicPr>
          <p:cNvPr id="5" name="Picture 4">
            <a:extLst>
              <a:ext uri="{FF2B5EF4-FFF2-40B4-BE49-F238E27FC236}">
                <a16:creationId xmlns:a16="http://schemas.microsoft.com/office/drawing/2014/main" id="{FBCE0DB4-61E0-C7D2-BFA2-650367EF55A5}"/>
              </a:ext>
            </a:extLst>
          </p:cNvPr>
          <p:cNvPicPr>
            <a:picLocks noChangeAspect="1"/>
          </p:cNvPicPr>
          <p:nvPr/>
        </p:nvPicPr>
        <p:blipFill>
          <a:blip r:embed="rId2"/>
          <a:stretch>
            <a:fillRect/>
          </a:stretch>
        </p:blipFill>
        <p:spPr>
          <a:xfrm>
            <a:off x="5029200" y="2362200"/>
            <a:ext cx="3959473" cy="2746536"/>
          </a:xfrm>
          <a:prstGeom prst="rect">
            <a:avLst/>
          </a:prstGeom>
        </p:spPr>
      </p:pic>
      <p:pic>
        <p:nvPicPr>
          <p:cNvPr id="7" name="Picture 6">
            <a:extLst>
              <a:ext uri="{FF2B5EF4-FFF2-40B4-BE49-F238E27FC236}">
                <a16:creationId xmlns:a16="http://schemas.microsoft.com/office/drawing/2014/main" id="{0EE18EE0-1A12-9F55-64A9-40A1C51E3292}"/>
              </a:ext>
            </a:extLst>
          </p:cNvPr>
          <p:cNvPicPr>
            <a:picLocks noChangeAspect="1"/>
          </p:cNvPicPr>
          <p:nvPr/>
        </p:nvPicPr>
        <p:blipFill>
          <a:blip r:embed="rId3"/>
          <a:stretch>
            <a:fillRect/>
          </a:stretch>
        </p:blipFill>
        <p:spPr>
          <a:xfrm>
            <a:off x="550781" y="3800321"/>
            <a:ext cx="4384838" cy="2616829"/>
          </a:xfrm>
          <a:prstGeom prst="rect">
            <a:avLst/>
          </a:prstGeom>
        </p:spPr>
      </p:pic>
    </p:spTree>
    <p:extLst>
      <p:ext uri="{BB962C8B-B14F-4D97-AF65-F5344CB8AC3E}">
        <p14:creationId xmlns:p14="http://schemas.microsoft.com/office/powerpoint/2010/main" val="91876705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38757-682F-EF35-1964-D7D3B833572C}"/>
              </a:ext>
            </a:extLst>
          </p:cNvPr>
          <p:cNvSpPr>
            <a:spLocks noGrp="1"/>
          </p:cNvSpPr>
          <p:nvPr>
            <p:ph type="title"/>
          </p:nvPr>
        </p:nvSpPr>
        <p:spPr/>
        <p:txBody>
          <a:bodyPr/>
          <a:lstStyle/>
          <a:p>
            <a:r>
              <a:rPr lang="en-US" dirty="0"/>
              <a:t>Tips for e-mail writing for HARO</a:t>
            </a:r>
          </a:p>
        </p:txBody>
      </p:sp>
      <p:sp>
        <p:nvSpPr>
          <p:cNvPr id="3" name="Content Placeholder 2">
            <a:extLst>
              <a:ext uri="{FF2B5EF4-FFF2-40B4-BE49-F238E27FC236}">
                <a16:creationId xmlns:a16="http://schemas.microsoft.com/office/drawing/2014/main" id="{148A97D7-511E-4F44-7F08-94B2EB2E8D29}"/>
              </a:ext>
            </a:extLst>
          </p:cNvPr>
          <p:cNvSpPr>
            <a:spLocks noGrp="1"/>
          </p:cNvSpPr>
          <p:nvPr>
            <p:ph idx="1"/>
          </p:nvPr>
        </p:nvSpPr>
        <p:spPr/>
        <p:txBody>
          <a:bodyPr/>
          <a:lstStyle/>
          <a:p>
            <a:r>
              <a:rPr lang="en-US" dirty="0"/>
              <a:t>Keep it as short as needed</a:t>
            </a:r>
          </a:p>
          <a:p>
            <a:r>
              <a:rPr lang="en-US" dirty="0"/>
              <a:t>Go after topics journalists are looking for multiple sources</a:t>
            </a:r>
          </a:p>
          <a:p>
            <a:endParaRPr lang="en-US" dirty="0"/>
          </a:p>
          <a:p>
            <a:r>
              <a:rPr lang="en-US" dirty="0"/>
              <a:t>Respond as quickly as possible</a:t>
            </a:r>
          </a:p>
          <a:p>
            <a:r>
              <a:rPr lang="en-US" dirty="0"/>
              <a:t>Prioritize questions where you are an expert</a:t>
            </a:r>
          </a:p>
          <a:p>
            <a:r>
              <a:rPr lang="en-US" dirty="0"/>
              <a:t>Follow all directions in their e-mail</a:t>
            </a:r>
          </a:p>
        </p:txBody>
      </p:sp>
      <p:pic>
        <p:nvPicPr>
          <p:cNvPr id="5" name="Picture 4">
            <a:extLst>
              <a:ext uri="{FF2B5EF4-FFF2-40B4-BE49-F238E27FC236}">
                <a16:creationId xmlns:a16="http://schemas.microsoft.com/office/drawing/2014/main" id="{44C711AA-5DF2-4FA1-D1C3-3529AA7DFD53}"/>
              </a:ext>
            </a:extLst>
          </p:cNvPr>
          <p:cNvPicPr>
            <a:picLocks noChangeAspect="1"/>
          </p:cNvPicPr>
          <p:nvPr/>
        </p:nvPicPr>
        <p:blipFill>
          <a:blip r:embed="rId2"/>
          <a:stretch>
            <a:fillRect/>
          </a:stretch>
        </p:blipFill>
        <p:spPr>
          <a:xfrm>
            <a:off x="3962400" y="2819400"/>
            <a:ext cx="4838949" cy="838243"/>
          </a:xfrm>
          <a:prstGeom prst="rect">
            <a:avLst/>
          </a:prstGeom>
        </p:spPr>
      </p:pic>
    </p:spTree>
    <p:extLst>
      <p:ext uri="{BB962C8B-B14F-4D97-AF65-F5344CB8AC3E}">
        <p14:creationId xmlns:p14="http://schemas.microsoft.com/office/powerpoint/2010/main" val="198112033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1FD905-386B-9C5F-C1B6-2325AEF8E415}"/>
              </a:ext>
            </a:extLst>
          </p:cNvPr>
          <p:cNvSpPr>
            <a:spLocks noGrp="1"/>
          </p:cNvSpPr>
          <p:nvPr>
            <p:ph type="title"/>
          </p:nvPr>
        </p:nvSpPr>
        <p:spPr/>
        <p:txBody>
          <a:bodyPr/>
          <a:lstStyle/>
          <a:p>
            <a:r>
              <a:rPr lang="en-US" dirty="0"/>
              <a:t>Link building tactics</a:t>
            </a:r>
          </a:p>
        </p:txBody>
      </p:sp>
      <p:sp>
        <p:nvSpPr>
          <p:cNvPr id="3" name="Content Placeholder 2">
            <a:extLst>
              <a:ext uri="{FF2B5EF4-FFF2-40B4-BE49-F238E27FC236}">
                <a16:creationId xmlns:a16="http://schemas.microsoft.com/office/drawing/2014/main" id="{823F14BA-4F1E-3256-4F1A-80B96A607BC9}"/>
              </a:ext>
            </a:extLst>
          </p:cNvPr>
          <p:cNvSpPr>
            <a:spLocks noGrp="1"/>
          </p:cNvSpPr>
          <p:nvPr>
            <p:ph idx="1"/>
          </p:nvPr>
        </p:nvSpPr>
        <p:spPr/>
        <p:txBody>
          <a:bodyPr/>
          <a:lstStyle/>
          <a:p>
            <a:r>
              <a:rPr lang="en-US" dirty="0"/>
              <a:t>Guest blogging</a:t>
            </a:r>
          </a:p>
          <a:p>
            <a:pPr lvl="1"/>
            <a:r>
              <a:rPr lang="en-US" dirty="0"/>
              <a:t>Create content for another website</a:t>
            </a:r>
          </a:p>
          <a:p>
            <a:r>
              <a:rPr lang="en-US" dirty="0"/>
              <a:t>Search for relevant sites using google intitle</a:t>
            </a:r>
          </a:p>
          <a:p>
            <a:endParaRPr lang="en-US" dirty="0"/>
          </a:p>
          <a:p>
            <a:endParaRPr lang="en-US" dirty="0"/>
          </a:p>
          <a:p>
            <a:endParaRPr lang="en-US" dirty="0"/>
          </a:p>
          <a:p>
            <a:r>
              <a:rPr lang="en-US" dirty="0"/>
              <a:t>Come with a good reason as why to accept your post</a:t>
            </a:r>
          </a:p>
        </p:txBody>
      </p:sp>
      <p:pic>
        <p:nvPicPr>
          <p:cNvPr id="5" name="Picture 4">
            <a:extLst>
              <a:ext uri="{FF2B5EF4-FFF2-40B4-BE49-F238E27FC236}">
                <a16:creationId xmlns:a16="http://schemas.microsoft.com/office/drawing/2014/main" id="{BAF11183-14F9-7CC0-E1A3-49BE3A777C0A}"/>
              </a:ext>
            </a:extLst>
          </p:cNvPr>
          <p:cNvPicPr>
            <a:picLocks noChangeAspect="1"/>
          </p:cNvPicPr>
          <p:nvPr/>
        </p:nvPicPr>
        <p:blipFill>
          <a:blip r:embed="rId2"/>
          <a:stretch>
            <a:fillRect/>
          </a:stretch>
        </p:blipFill>
        <p:spPr>
          <a:xfrm>
            <a:off x="234727" y="3581400"/>
            <a:ext cx="8674546" cy="1336751"/>
          </a:xfrm>
          <a:prstGeom prst="rect">
            <a:avLst/>
          </a:prstGeom>
        </p:spPr>
      </p:pic>
    </p:spTree>
    <p:extLst>
      <p:ext uri="{BB962C8B-B14F-4D97-AF65-F5344CB8AC3E}">
        <p14:creationId xmlns:p14="http://schemas.microsoft.com/office/powerpoint/2010/main" val="273478943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288C6B4-AFC3-407F-A595-EFFD38D4C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Freeform: Shape 11">
            <a:extLst>
              <a:ext uri="{FF2B5EF4-FFF2-40B4-BE49-F238E27FC236}">
                <a16:creationId xmlns:a16="http://schemas.microsoft.com/office/drawing/2014/main" id="{CF236821-17FE-429B-8D2C-08E13A64EA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341754"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4" name="Freeform: Shape 13">
            <a:extLst>
              <a:ext uri="{FF2B5EF4-FFF2-40B4-BE49-F238E27FC236}">
                <a16:creationId xmlns:a16="http://schemas.microsoft.com/office/drawing/2014/main" id="{C0BDBCD2-E081-43AB-9119-C55465E59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334896"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458EF1E-7DEB-B0DC-9EB3-28676D2D57A0}"/>
              </a:ext>
            </a:extLst>
          </p:cNvPr>
          <p:cNvSpPr>
            <a:spLocks noGrp="1"/>
          </p:cNvSpPr>
          <p:nvPr>
            <p:ph type="title"/>
          </p:nvPr>
        </p:nvSpPr>
        <p:spPr>
          <a:xfrm>
            <a:off x="278320" y="1161288"/>
            <a:ext cx="2578608" cy="1239012"/>
          </a:xfrm>
        </p:spPr>
        <p:txBody>
          <a:bodyPr anchor="ctr">
            <a:normAutofit/>
          </a:bodyPr>
          <a:lstStyle/>
          <a:p>
            <a:r>
              <a:rPr lang="en-US" sz="2400"/>
              <a:t>How to write good e-mail</a:t>
            </a:r>
          </a:p>
        </p:txBody>
      </p:sp>
      <p:sp>
        <p:nvSpPr>
          <p:cNvPr id="16" name="Rectangle 15">
            <a:extLst>
              <a:ext uri="{FF2B5EF4-FFF2-40B4-BE49-F238E27FC236}">
                <a16:creationId xmlns:a16="http://schemas.microsoft.com/office/drawing/2014/main" id="{98E79BE4-34FE-485A-98A5-92CE8F7C4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26546"/>
            <a:ext cx="96012"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8" name="Rectangle 17">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96919" y="2443480"/>
            <a:ext cx="25374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66F54419-250D-4B5E-9F7E-7D478542E7BA}"/>
              </a:ext>
            </a:extLst>
          </p:cNvPr>
          <p:cNvSpPr>
            <a:spLocks noGrp="1"/>
          </p:cNvSpPr>
          <p:nvPr>
            <p:ph idx="1"/>
          </p:nvPr>
        </p:nvSpPr>
        <p:spPr>
          <a:xfrm>
            <a:off x="278320" y="2718054"/>
            <a:ext cx="2579180" cy="3207258"/>
          </a:xfrm>
        </p:spPr>
        <p:txBody>
          <a:bodyPr anchor="t">
            <a:normAutofit/>
          </a:bodyPr>
          <a:lstStyle/>
          <a:p>
            <a:pPr>
              <a:lnSpc>
                <a:spcPct val="90000"/>
              </a:lnSpc>
            </a:pPr>
            <a:r>
              <a:rPr lang="en-US" sz="1300" dirty="0"/>
              <a:t>Subject line</a:t>
            </a:r>
          </a:p>
          <a:p>
            <a:pPr lvl="1">
              <a:lnSpc>
                <a:spcPct val="90000"/>
              </a:lnSpc>
            </a:pPr>
            <a:r>
              <a:rPr lang="en-US" sz="1300" dirty="0"/>
              <a:t>Get them to open mail</a:t>
            </a:r>
          </a:p>
          <a:p>
            <a:pPr lvl="1">
              <a:lnSpc>
                <a:spcPct val="90000"/>
              </a:lnSpc>
            </a:pPr>
            <a:r>
              <a:rPr lang="en-US" sz="1300" dirty="0"/>
              <a:t>Describe why e-mail and provoke curiosity </a:t>
            </a:r>
          </a:p>
          <a:p>
            <a:pPr>
              <a:lnSpc>
                <a:spcPct val="90000"/>
              </a:lnSpc>
            </a:pPr>
            <a:r>
              <a:rPr lang="en-US" sz="1300" dirty="0"/>
              <a:t>Introduction</a:t>
            </a:r>
          </a:p>
          <a:p>
            <a:pPr lvl="1">
              <a:lnSpc>
                <a:spcPct val="90000"/>
              </a:lnSpc>
            </a:pPr>
            <a:r>
              <a:rPr lang="en-US" sz="1300" dirty="0"/>
              <a:t>Why e-mail them</a:t>
            </a:r>
          </a:p>
          <a:p>
            <a:pPr>
              <a:lnSpc>
                <a:spcPct val="90000"/>
              </a:lnSpc>
            </a:pPr>
            <a:r>
              <a:rPr lang="en-US" sz="1300" dirty="0"/>
              <a:t>Qualification</a:t>
            </a:r>
          </a:p>
          <a:p>
            <a:pPr>
              <a:lnSpc>
                <a:spcPct val="90000"/>
              </a:lnSpc>
            </a:pPr>
            <a:r>
              <a:rPr lang="en-US" sz="1300" dirty="0"/>
              <a:t>Pitch</a:t>
            </a:r>
          </a:p>
          <a:p>
            <a:pPr lvl="1">
              <a:lnSpc>
                <a:spcPct val="90000"/>
              </a:lnSpc>
            </a:pPr>
            <a:r>
              <a:rPr lang="en-US" sz="1300" dirty="0"/>
              <a:t>Your as and value proposition</a:t>
            </a:r>
          </a:p>
        </p:txBody>
      </p:sp>
      <p:pic>
        <p:nvPicPr>
          <p:cNvPr id="5" name="Picture 4">
            <a:extLst>
              <a:ext uri="{FF2B5EF4-FFF2-40B4-BE49-F238E27FC236}">
                <a16:creationId xmlns:a16="http://schemas.microsoft.com/office/drawing/2014/main" id="{18928D95-98C1-1F2E-3448-BB37AC048F59}"/>
              </a:ext>
            </a:extLst>
          </p:cNvPr>
          <p:cNvPicPr>
            <a:picLocks noChangeAspect="1"/>
          </p:cNvPicPr>
          <p:nvPr/>
        </p:nvPicPr>
        <p:blipFill>
          <a:blip r:embed="rId2"/>
          <a:stretch>
            <a:fillRect/>
          </a:stretch>
        </p:blipFill>
        <p:spPr>
          <a:xfrm>
            <a:off x="3675888" y="2466948"/>
            <a:ext cx="5191506" cy="2024687"/>
          </a:xfrm>
          <a:prstGeom prst="rect">
            <a:avLst/>
          </a:prstGeom>
        </p:spPr>
      </p:pic>
    </p:spTree>
    <p:extLst>
      <p:ext uri="{BB962C8B-B14F-4D97-AF65-F5344CB8AC3E}">
        <p14:creationId xmlns:p14="http://schemas.microsoft.com/office/powerpoint/2010/main" val="275350431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C7A513-4E84-1E68-734F-C6ED6204B588}"/>
              </a:ext>
            </a:extLst>
          </p:cNvPr>
          <p:cNvSpPr>
            <a:spLocks noGrp="1"/>
          </p:cNvSpPr>
          <p:nvPr>
            <p:ph type="title"/>
          </p:nvPr>
        </p:nvSpPr>
        <p:spPr/>
        <p:txBody>
          <a:bodyPr/>
          <a:lstStyle/>
          <a:p>
            <a:r>
              <a:rPr lang="en-US" dirty="0"/>
              <a:t>Search engine marketing</a:t>
            </a:r>
          </a:p>
        </p:txBody>
      </p:sp>
      <p:sp>
        <p:nvSpPr>
          <p:cNvPr id="3" name="Content Placeholder 2">
            <a:extLst>
              <a:ext uri="{FF2B5EF4-FFF2-40B4-BE49-F238E27FC236}">
                <a16:creationId xmlns:a16="http://schemas.microsoft.com/office/drawing/2014/main" id="{42BA5E92-0762-08F4-4B50-17D5DFC8FA85}"/>
              </a:ext>
            </a:extLst>
          </p:cNvPr>
          <p:cNvSpPr>
            <a:spLocks noGrp="1"/>
          </p:cNvSpPr>
          <p:nvPr>
            <p:ph idx="1"/>
          </p:nvPr>
        </p:nvSpPr>
        <p:spPr/>
        <p:txBody>
          <a:bodyPr>
            <a:normAutofit fontScale="77500" lnSpcReduction="20000"/>
          </a:bodyPr>
          <a:lstStyle/>
          <a:p>
            <a:r>
              <a:rPr lang="en-US" dirty="0"/>
              <a:t>Search engine marketing (SEM) is a method of promotion and advertising to help companies' content rank higher among search engine traffic. Like search engine optimization (SEO), search engine marketing helps companies improve the way content is ranked by search engines.</a:t>
            </a:r>
          </a:p>
          <a:p>
            <a:r>
              <a:rPr lang="en-US" dirty="0"/>
              <a:t>It is based on keyword analysis. Marketing departments identify keyword terms that might draw users to a webpage. Like SEO practitioners, search engine marketers use keyword research analysis and tools to identify keyword phrases audiences are searching for. They then buy ad space on the results pages from the search engine provider for the search terms they want to target.</a:t>
            </a:r>
          </a:p>
        </p:txBody>
      </p:sp>
    </p:spTree>
    <p:extLst>
      <p:ext uri="{BB962C8B-B14F-4D97-AF65-F5344CB8AC3E}">
        <p14:creationId xmlns:p14="http://schemas.microsoft.com/office/powerpoint/2010/main" val="124283719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7FF47CB7-972F-479F-A36D-9E72D26EC8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3" name="Freeform: Shape 1032">
            <a:extLst>
              <a:ext uri="{FF2B5EF4-FFF2-40B4-BE49-F238E27FC236}">
                <a16:creationId xmlns:a16="http://schemas.microsoft.com/office/drawing/2014/main" id="{0D153B68-5844-490D-8E67-F616D6D72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8824632" cy="2061837"/>
          </a:xfrm>
          <a:custGeom>
            <a:avLst/>
            <a:gdLst>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13657 w 10768629"/>
              <a:gd name="connsiteY144" fmla="*/ 1730706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84330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Lst>
            <a:rect l="l" t="t" r="r" b="b"/>
            <a:pathLst>
              <a:path w="10768629" h="1978172">
                <a:moveTo>
                  <a:pt x="0" y="0"/>
                </a:moveTo>
                <a:lnTo>
                  <a:pt x="10768629" y="0"/>
                </a:lnTo>
                <a:lnTo>
                  <a:pt x="10733254" y="31439"/>
                </a:lnTo>
                <a:lnTo>
                  <a:pt x="10727085" y="37910"/>
                </a:lnTo>
                <a:cubicBezTo>
                  <a:pt x="10712973" y="56080"/>
                  <a:pt x="10699457" y="78430"/>
                  <a:pt x="10675953" y="68623"/>
                </a:cubicBezTo>
                <a:cubicBezTo>
                  <a:pt x="10685972" y="89202"/>
                  <a:pt x="10641629" y="69781"/>
                  <a:pt x="10637091" y="90361"/>
                </a:cubicBezTo>
                <a:cubicBezTo>
                  <a:pt x="10635214" y="107005"/>
                  <a:pt x="10621323" y="104993"/>
                  <a:pt x="10610971" y="110764"/>
                </a:cubicBezTo>
                <a:cubicBezTo>
                  <a:pt x="10603980" y="127568"/>
                  <a:pt x="10551417" y="141180"/>
                  <a:pt x="10532872" y="138028"/>
                </a:cubicBezTo>
                <a:cubicBezTo>
                  <a:pt x="10480300" y="119072"/>
                  <a:pt x="10440532" y="186296"/>
                  <a:pt x="10398558" y="172911"/>
                </a:cubicBezTo>
                <a:cubicBezTo>
                  <a:pt x="10387708" y="174114"/>
                  <a:pt x="10378792" y="177646"/>
                  <a:pt x="10371128" y="182609"/>
                </a:cubicBezTo>
                <a:lnTo>
                  <a:pt x="10352178" y="199976"/>
                </a:lnTo>
                <a:lnTo>
                  <a:pt x="10351815" y="211879"/>
                </a:lnTo>
                <a:lnTo>
                  <a:pt x="10337471" y="218661"/>
                </a:lnTo>
                <a:lnTo>
                  <a:pt x="10334625" y="222351"/>
                </a:lnTo>
                <a:cubicBezTo>
                  <a:pt x="10321108" y="225227"/>
                  <a:pt x="10278615" y="228401"/>
                  <a:pt x="10256365" y="235917"/>
                </a:cubicBezTo>
                <a:cubicBezTo>
                  <a:pt x="10218136" y="258033"/>
                  <a:pt x="10224552" y="209685"/>
                  <a:pt x="10201127" y="267448"/>
                </a:cubicBezTo>
                <a:cubicBezTo>
                  <a:pt x="10121320" y="273476"/>
                  <a:pt x="10040763" y="345580"/>
                  <a:pt x="9961218" y="326720"/>
                </a:cubicBezTo>
                <a:cubicBezTo>
                  <a:pt x="9980173" y="341621"/>
                  <a:pt x="9883038" y="318484"/>
                  <a:pt x="9859715" y="355698"/>
                </a:cubicBezTo>
                <a:cubicBezTo>
                  <a:pt x="9812822" y="367758"/>
                  <a:pt x="9752089" y="383830"/>
                  <a:pt x="9679867" y="399081"/>
                </a:cubicBezTo>
                <a:cubicBezTo>
                  <a:pt x="9618357" y="415668"/>
                  <a:pt x="9525492" y="446315"/>
                  <a:pt x="9490654" y="455225"/>
                </a:cubicBezTo>
                <a:lnTo>
                  <a:pt x="9470837" y="452539"/>
                </a:lnTo>
                <a:lnTo>
                  <a:pt x="9469082" y="454891"/>
                </a:lnTo>
                <a:cubicBezTo>
                  <a:pt x="9460057" y="461184"/>
                  <a:pt x="9453495" y="461729"/>
                  <a:pt x="9448038" y="459733"/>
                </a:cubicBezTo>
                <a:lnTo>
                  <a:pt x="9396821" y="455795"/>
                </a:lnTo>
                <a:lnTo>
                  <a:pt x="9392197" y="459796"/>
                </a:lnTo>
                <a:lnTo>
                  <a:pt x="9347994" y="464462"/>
                </a:lnTo>
                <a:cubicBezTo>
                  <a:pt x="9347959" y="465155"/>
                  <a:pt x="9347925" y="465846"/>
                  <a:pt x="9347889" y="466539"/>
                </a:cubicBezTo>
                <a:cubicBezTo>
                  <a:pt x="9346648" y="471307"/>
                  <a:pt x="9343831" y="475025"/>
                  <a:pt x="9337639" y="476654"/>
                </a:cubicBezTo>
                <a:cubicBezTo>
                  <a:pt x="9354547" y="503661"/>
                  <a:pt x="9307720" y="510631"/>
                  <a:pt x="9287964" y="513052"/>
                </a:cubicBezTo>
                <a:cubicBezTo>
                  <a:pt x="9269905" y="526173"/>
                  <a:pt x="9245386" y="544358"/>
                  <a:pt x="9229283" y="555377"/>
                </a:cubicBezTo>
                <a:lnTo>
                  <a:pt x="9220274" y="557502"/>
                </a:lnTo>
                <a:cubicBezTo>
                  <a:pt x="9220250" y="557668"/>
                  <a:pt x="9220226" y="557835"/>
                  <a:pt x="9220202" y="558001"/>
                </a:cubicBezTo>
                <a:cubicBezTo>
                  <a:pt x="9218468" y="559434"/>
                  <a:pt x="9215591" y="560497"/>
                  <a:pt x="9210908" y="561147"/>
                </a:cubicBezTo>
                <a:lnTo>
                  <a:pt x="9186374" y="565502"/>
                </a:lnTo>
                <a:lnTo>
                  <a:pt x="9181058" y="569943"/>
                </a:lnTo>
                <a:lnTo>
                  <a:pt x="9167549" y="584727"/>
                </a:lnTo>
                <a:lnTo>
                  <a:pt x="9149110" y="598906"/>
                </a:lnTo>
                <a:cubicBezTo>
                  <a:pt x="9133575" y="594395"/>
                  <a:pt x="9087390" y="636567"/>
                  <a:pt x="9078556" y="644039"/>
                </a:cubicBezTo>
                <a:lnTo>
                  <a:pt x="8996399" y="690055"/>
                </a:lnTo>
                <a:cubicBezTo>
                  <a:pt x="8913147" y="777045"/>
                  <a:pt x="8867993" y="772591"/>
                  <a:pt x="8803791" y="813860"/>
                </a:cubicBezTo>
                <a:cubicBezTo>
                  <a:pt x="8745270" y="819906"/>
                  <a:pt x="8690049" y="823612"/>
                  <a:pt x="8636202" y="848463"/>
                </a:cubicBezTo>
                <a:cubicBezTo>
                  <a:pt x="8594799" y="860014"/>
                  <a:pt x="8568613" y="864779"/>
                  <a:pt x="8555372" y="883171"/>
                </a:cubicBezTo>
                <a:lnTo>
                  <a:pt x="8507229" y="901665"/>
                </a:lnTo>
                <a:lnTo>
                  <a:pt x="8428473" y="927985"/>
                </a:lnTo>
                <a:cubicBezTo>
                  <a:pt x="8428287" y="929817"/>
                  <a:pt x="8428100" y="931648"/>
                  <a:pt x="8427914" y="933480"/>
                </a:cubicBezTo>
                <a:lnTo>
                  <a:pt x="8420327" y="941984"/>
                </a:lnTo>
                <a:lnTo>
                  <a:pt x="8394729" y="948347"/>
                </a:lnTo>
                <a:lnTo>
                  <a:pt x="8380548" y="987916"/>
                </a:lnTo>
                <a:lnTo>
                  <a:pt x="8375330" y="965444"/>
                </a:lnTo>
                <a:cubicBezTo>
                  <a:pt x="8372375" y="964202"/>
                  <a:pt x="8344433" y="977378"/>
                  <a:pt x="8340796" y="980522"/>
                </a:cubicBezTo>
                <a:cubicBezTo>
                  <a:pt x="8328292" y="982128"/>
                  <a:pt x="8319237" y="991089"/>
                  <a:pt x="8304438" y="996739"/>
                </a:cubicBezTo>
                <a:cubicBezTo>
                  <a:pt x="8297193" y="1005683"/>
                  <a:pt x="8289328" y="1014568"/>
                  <a:pt x="8280929" y="1023089"/>
                </a:cubicBezTo>
                <a:lnTo>
                  <a:pt x="8275760" y="1027772"/>
                </a:lnTo>
                <a:lnTo>
                  <a:pt x="8275478" y="1027605"/>
                </a:lnTo>
                <a:cubicBezTo>
                  <a:pt x="8273970" y="1028076"/>
                  <a:pt x="8251461" y="1029408"/>
                  <a:pt x="8249003" y="1032033"/>
                </a:cubicBezTo>
                <a:lnTo>
                  <a:pt x="8203836" y="1037347"/>
                </a:lnTo>
                <a:cubicBezTo>
                  <a:pt x="8172789" y="1049890"/>
                  <a:pt x="8148166" y="1034625"/>
                  <a:pt x="8122936" y="1063113"/>
                </a:cubicBezTo>
                <a:cubicBezTo>
                  <a:pt x="8093850" y="1074757"/>
                  <a:pt x="8066781" y="1075350"/>
                  <a:pt x="8043658" y="1092746"/>
                </a:cubicBezTo>
                <a:cubicBezTo>
                  <a:pt x="8032157" y="1089174"/>
                  <a:pt x="8022145" y="1089998"/>
                  <a:pt x="8015351" y="1105478"/>
                </a:cubicBezTo>
                <a:cubicBezTo>
                  <a:pt x="7987544" y="1113006"/>
                  <a:pt x="7977708" y="1099152"/>
                  <a:pt x="7963145" y="1119346"/>
                </a:cubicBezTo>
                <a:cubicBezTo>
                  <a:pt x="7942622" y="1098880"/>
                  <a:pt x="7943760" y="1109516"/>
                  <a:pt x="7938145" y="1120225"/>
                </a:cubicBezTo>
                <a:lnTo>
                  <a:pt x="7937238" y="1121204"/>
                </a:lnTo>
                <a:lnTo>
                  <a:pt x="7934398" y="1118240"/>
                </a:lnTo>
                <a:lnTo>
                  <a:pt x="7918248" y="1124371"/>
                </a:lnTo>
                <a:lnTo>
                  <a:pt x="7914119" y="1127653"/>
                </a:lnTo>
                <a:cubicBezTo>
                  <a:pt x="7911201" y="1129547"/>
                  <a:pt x="7909169" y="1130331"/>
                  <a:pt x="7907658" y="1130350"/>
                </a:cubicBezTo>
                <a:lnTo>
                  <a:pt x="7907434" y="1130103"/>
                </a:lnTo>
                <a:lnTo>
                  <a:pt x="7901508" y="1133245"/>
                </a:lnTo>
                <a:cubicBezTo>
                  <a:pt x="7891644" y="1139271"/>
                  <a:pt x="7882185" y="1145815"/>
                  <a:pt x="7873287" y="1152609"/>
                </a:cubicBezTo>
                <a:cubicBezTo>
                  <a:pt x="7864672" y="1141906"/>
                  <a:pt x="7845199" y="1159242"/>
                  <a:pt x="7834833" y="1153868"/>
                </a:cubicBezTo>
                <a:lnTo>
                  <a:pt x="7828661" y="1139994"/>
                </a:lnTo>
                <a:lnTo>
                  <a:pt x="7823966" y="1143178"/>
                </a:lnTo>
                <a:lnTo>
                  <a:pt x="7815078" y="1151776"/>
                </a:lnTo>
                <a:cubicBezTo>
                  <a:pt x="7813692" y="1152943"/>
                  <a:pt x="7812687" y="1153116"/>
                  <a:pt x="7812026" y="1151522"/>
                </a:cubicBezTo>
                <a:cubicBezTo>
                  <a:pt x="7806555" y="1153054"/>
                  <a:pt x="7788673" y="1159989"/>
                  <a:pt x="7782249" y="1160970"/>
                </a:cubicBezTo>
                <a:lnTo>
                  <a:pt x="7773476" y="1157414"/>
                </a:lnTo>
                <a:lnTo>
                  <a:pt x="7769600" y="1157365"/>
                </a:lnTo>
                <a:lnTo>
                  <a:pt x="7752631" y="1172815"/>
                </a:lnTo>
                <a:lnTo>
                  <a:pt x="7739392" y="1192062"/>
                </a:lnTo>
                <a:lnTo>
                  <a:pt x="7677677" y="1216394"/>
                </a:lnTo>
                <a:lnTo>
                  <a:pt x="7586920" y="1261888"/>
                </a:lnTo>
                <a:cubicBezTo>
                  <a:pt x="7556723" y="1298911"/>
                  <a:pt x="7489187" y="1284518"/>
                  <a:pt x="7486100" y="1292563"/>
                </a:cubicBezTo>
                <a:cubicBezTo>
                  <a:pt x="7454875" y="1308356"/>
                  <a:pt x="7453335" y="1326361"/>
                  <a:pt x="7411323" y="1340732"/>
                </a:cubicBezTo>
                <a:cubicBezTo>
                  <a:pt x="7372519" y="1390006"/>
                  <a:pt x="7288617" y="1403664"/>
                  <a:pt x="7240698" y="1438832"/>
                </a:cubicBezTo>
                <a:cubicBezTo>
                  <a:pt x="7206467" y="1417136"/>
                  <a:pt x="7227555" y="1441678"/>
                  <a:pt x="7197675" y="1447530"/>
                </a:cubicBezTo>
                <a:cubicBezTo>
                  <a:pt x="7211601" y="1474927"/>
                  <a:pt x="7159483" y="1444981"/>
                  <a:pt x="7164788" y="1480293"/>
                </a:cubicBezTo>
                <a:cubicBezTo>
                  <a:pt x="7159184" y="1480240"/>
                  <a:pt x="7153584" y="1479075"/>
                  <a:pt x="7147929" y="1477641"/>
                </a:cubicBezTo>
                <a:lnTo>
                  <a:pt x="7144965" y="1476908"/>
                </a:lnTo>
                <a:lnTo>
                  <a:pt x="7134299" y="1479969"/>
                </a:lnTo>
                <a:lnTo>
                  <a:pt x="7129809" y="1473339"/>
                </a:lnTo>
                <a:lnTo>
                  <a:pt x="7112688" y="1472575"/>
                </a:lnTo>
                <a:cubicBezTo>
                  <a:pt x="7106506" y="1473449"/>
                  <a:pt x="7100123" y="1475741"/>
                  <a:pt x="7093470" y="1480300"/>
                </a:cubicBezTo>
                <a:cubicBezTo>
                  <a:pt x="7079039" y="1501274"/>
                  <a:pt x="7048991" y="1495718"/>
                  <a:pt x="7025034" y="1506934"/>
                </a:cubicBezTo>
                <a:lnTo>
                  <a:pt x="7014783" y="1515868"/>
                </a:lnTo>
                <a:lnTo>
                  <a:pt x="6979706" y="1523511"/>
                </a:lnTo>
                <a:lnTo>
                  <a:pt x="6977890" y="1525793"/>
                </a:lnTo>
                <a:cubicBezTo>
                  <a:pt x="6971996" y="1527914"/>
                  <a:pt x="6959488" y="1529941"/>
                  <a:pt x="6944339" y="1536237"/>
                </a:cubicBezTo>
                <a:lnTo>
                  <a:pt x="6886996" y="1563569"/>
                </a:lnTo>
                <a:lnTo>
                  <a:pt x="6874510" y="1558469"/>
                </a:lnTo>
                <a:lnTo>
                  <a:pt x="6871943" y="1554651"/>
                </a:lnTo>
                <a:lnTo>
                  <a:pt x="6856174" y="1562024"/>
                </a:lnTo>
                <a:lnTo>
                  <a:pt x="6842321" y="1560554"/>
                </a:lnTo>
                <a:lnTo>
                  <a:pt x="6832713" y="1569357"/>
                </a:lnTo>
                <a:lnTo>
                  <a:pt x="6816351" y="1571495"/>
                </a:lnTo>
                <a:cubicBezTo>
                  <a:pt x="6810216" y="1571510"/>
                  <a:pt x="6803310" y="1571324"/>
                  <a:pt x="6795800" y="1572010"/>
                </a:cubicBezTo>
                <a:lnTo>
                  <a:pt x="6777546" y="1568661"/>
                </a:lnTo>
                <a:lnTo>
                  <a:pt x="6751528" y="1574143"/>
                </a:lnTo>
                <a:cubicBezTo>
                  <a:pt x="6731455" y="1578562"/>
                  <a:pt x="6712054" y="1582098"/>
                  <a:pt x="6691966" y="1582255"/>
                </a:cubicBezTo>
                <a:cubicBezTo>
                  <a:pt x="6677921" y="1590738"/>
                  <a:pt x="6663787" y="1595441"/>
                  <a:pt x="6646941" y="1588471"/>
                </a:cubicBezTo>
                <a:cubicBezTo>
                  <a:pt x="6605135" y="1597971"/>
                  <a:pt x="6598373" y="1612583"/>
                  <a:pt x="6568576" y="1606488"/>
                </a:cubicBezTo>
                <a:cubicBezTo>
                  <a:pt x="6562510" y="1614734"/>
                  <a:pt x="6558067" y="1619360"/>
                  <a:pt x="6554358" y="1621701"/>
                </a:cubicBezTo>
                <a:cubicBezTo>
                  <a:pt x="6543227" y="1628727"/>
                  <a:pt x="6538724" y="1615196"/>
                  <a:pt x="6516968" y="1617195"/>
                </a:cubicBezTo>
                <a:cubicBezTo>
                  <a:pt x="6493173" y="1617368"/>
                  <a:pt x="6528193" y="1598652"/>
                  <a:pt x="6506479" y="1602227"/>
                </a:cubicBezTo>
                <a:cubicBezTo>
                  <a:pt x="6486674" y="1613929"/>
                  <a:pt x="6478484" y="1593997"/>
                  <a:pt x="6458436" y="1607332"/>
                </a:cubicBezTo>
                <a:cubicBezTo>
                  <a:pt x="6471168" y="1620800"/>
                  <a:pt x="6410323" y="1615478"/>
                  <a:pt x="6414786" y="1628815"/>
                </a:cubicBezTo>
                <a:cubicBezTo>
                  <a:pt x="6385942" y="1615041"/>
                  <a:pt x="6386569" y="1640238"/>
                  <a:pt x="6357085" y="1640846"/>
                </a:cubicBezTo>
                <a:cubicBezTo>
                  <a:pt x="6341163" y="1636809"/>
                  <a:pt x="6331497" y="1637754"/>
                  <a:pt x="6322636" y="1648213"/>
                </a:cubicBezTo>
                <a:cubicBezTo>
                  <a:pt x="6248448" y="1627802"/>
                  <a:pt x="6286748" y="1654976"/>
                  <a:pt x="6226172" y="1654676"/>
                </a:cubicBezTo>
                <a:lnTo>
                  <a:pt x="6221217" y="1654506"/>
                </a:lnTo>
                <a:lnTo>
                  <a:pt x="6204956" y="1664280"/>
                </a:lnTo>
                <a:cubicBezTo>
                  <a:pt x="6204728" y="1665114"/>
                  <a:pt x="6204498" y="1665947"/>
                  <a:pt x="6204270" y="1666782"/>
                </a:cubicBezTo>
                <a:lnTo>
                  <a:pt x="6143810" y="1661963"/>
                </a:lnTo>
                <a:lnTo>
                  <a:pt x="6136560" y="1665728"/>
                </a:lnTo>
                <a:lnTo>
                  <a:pt x="6096155" y="1656951"/>
                </a:lnTo>
                <a:lnTo>
                  <a:pt x="6075812" y="1655422"/>
                </a:lnTo>
                <a:lnTo>
                  <a:pt x="6039495" y="1649680"/>
                </a:lnTo>
                <a:lnTo>
                  <a:pt x="6036523" y="1652121"/>
                </a:lnTo>
                <a:lnTo>
                  <a:pt x="6029328" y="1649904"/>
                </a:lnTo>
                <a:lnTo>
                  <a:pt x="6024075" y="1652779"/>
                </a:lnTo>
                <a:lnTo>
                  <a:pt x="6018085" y="1652030"/>
                </a:lnTo>
                <a:cubicBezTo>
                  <a:pt x="6006658" y="1653831"/>
                  <a:pt x="5968194" y="1662035"/>
                  <a:pt x="5955513" y="1663584"/>
                </a:cubicBezTo>
                <a:lnTo>
                  <a:pt x="5941996" y="1661326"/>
                </a:lnTo>
                <a:lnTo>
                  <a:pt x="5931789" y="1669915"/>
                </a:lnTo>
                <a:lnTo>
                  <a:pt x="5888686" y="1672175"/>
                </a:lnTo>
                <a:lnTo>
                  <a:pt x="5873794" y="1665454"/>
                </a:lnTo>
                <a:lnTo>
                  <a:pt x="5860022" y="1660635"/>
                </a:lnTo>
                <a:lnTo>
                  <a:pt x="5858237" y="1660649"/>
                </a:lnTo>
                <a:lnTo>
                  <a:pt x="5840319" y="1660798"/>
                </a:lnTo>
                <a:lnTo>
                  <a:pt x="5806984" y="1661075"/>
                </a:lnTo>
                <a:cubicBezTo>
                  <a:pt x="5785708" y="1661533"/>
                  <a:pt x="5764126" y="1662974"/>
                  <a:pt x="5742351" y="1667489"/>
                </a:cubicBezTo>
                <a:cubicBezTo>
                  <a:pt x="5659069" y="1645168"/>
                  <a:pt x="5615134" y="1706361"/>
                  <a:pt x="5521171" y="1671626"/>
                </a:cubicBezTo>
                <a:cubicBezTo>
                  <a:pt x="5491803" y="1671296"/>
                  <a:pt x="5498089" y="1662666"/>
                  <a:pt x="5457384" y="1683952"/>
                </a:cubicBezTo>
                <a:cubicBezTo>
                  <a:pt x="5356959" y="1699287"/>
                  <a:pt x="5078905" y="1774579"/>
                  <a:pt x="4950070" y="1748401"/>
                </a:cubicBezTo>
                <a:cubicBezTo>
                  <a:pt x="4918276" y="1752255"/>
                  <a:pt x="4891043" y="1756936"/>
                  <a:pt x="4872172" y="1757222"/>
                </a:cubicBezTo>
                <a:lnTo>
                  <a:pt x="4809524" y="1761033"/>
                </a:lnTo>
                <a:cubicBezTo>
                  <a:pt x="4791324" y="1772975"/>
                  <a:pt x="4777258" y="1754591"/>
                  <a:pt x="4759058" y="1766533"/>
                </a:cubicBezTo>
                <a:cubicBezTo>
                  <a:pt x="4747481" y="1770744"/>
                  <a:pt x="4734604" y="1772921"/>
                  <a:pt x="4719749" y="1771811"/>
                </a:cubicBezTo>
                <a:cubicBezTo>
                  <a:pt x="4671168" y="1780243"/>
                  <a:pt x="4634134" y="1775931"/>
                  <a:pt x="4568686" y="1786141"/>
                </a:cubicBezTo>
                <a:cubicBezTo>
                  <a:pt x="4544667" y="1777910"/>
                  <a:pt x="4432547" y="1778168"/>
                  <a:pt x="4418751" y="1796932"/>
                </a:cubicBezTo>
                <a:cubicBezTo>
                  <a:pt x="4403360" y="1801488"/>
                  <a:pt x="4385278" y="1795746"/>
                  <a:pt x="4378377" y="1815528"/>
                </a:cubicBezTo>
                <a:cubicBezTo>
                  <a:pt x="4366870" y="1839461"/>
                  <a:pt x="4337372" y="1814003"/>
                  <a:pt x="4320575" y="1832722"/>
                </a:cubicBezTo>
                <a:cubicBezTo>
                  <a:pt x="4277898" y="1857053"/>
                  <a:pt x="4243945" y="1846759"/>
                  <a:pt x="4211935" y="1860177"/>
                </a:cubicBezTo>
                <a:cubicBezTo>
                  <a:pt x="4181519" y="1859584"/>
                  <a:pt x="4171342" y="1859762"/>
                  <a:pt x="4101228" y="1868717"/>
                </a:cubicBezTo>
                <a:cubicBezTo>
                  <a:pt x="4080159" y="1876188"/>
                  <a:pt x="4039427" y="1877381"/>
                  <a:pt x="3973223" y="1881015"/>
                </a:cubicBezTo>
                <a:cubicBezTo>
                  <a:pt x="3971330" y="1884974"/>
                  <a:pt x="3952843" y="1879225"/>
                  <a:pt x="3900992" y="1880603"/>
                </a:cubicBezTo>
                <a:cubicBezTo>
                  <a:pt x="3849141" y="1881981"/>
                  <a:pt x="3740060" y="1895686"/>
                  <a:pt x="3662119" y="1889285"/>
                </a:cubicBezTo>
                <a:cubicBezTo>
                  <a:pt x="3565155" y="1881322"/>
                  <a:pt x="3613412" y="1915150"/>
                  <a:pt x="3496919" y="1873180"/>
                </a:cubicBezTo>
                <a:cubicBezTo>
                  <a:pt x="3488062" y="1895719"/>
                  <a:pt x="3474293" y="1876288"/>
                  <a:pt x="3449433" y="1889681"/>
                </a:cubicBezTo>
                <a:cubicBezTo>
                  <a:pt x="3406553" y="1891629"/>
                  <a:pt x="3413217" y="1897797"/>
                  <a:pt x="3369766" y="1916653"/>
                </a:cubicBezTo>
                <a:cubicBezTo>
                  <a:pt x="3338805" y="1929531"/>
                  <a:pt x="3289487" y="1928617"/>
                  <a:pt x="3269672" y="1938036"/>
                </a:cubicBezTo>
                <a:lnTo>
                  <a:pt x="3224897" y="1943733"/>
                </a:lnTo>
                <a:cubicBezTo>
                  <a:pt x="3188693" y="1949271"/>
                  <a:pt x="3178540" y="1909145"/>
                  <a:pt x="3161463" y="1946591"/>
                </a:cubicBezTo>
                <a:lnTo>
                  <a:pt x="3112044" y="1935614"/>
                </a:lnTo>
                <a:lnTo>
                  <a:pt x="3069716" y="1930463"/>
                </a:lnTo>
                <a:cubicBezTo>
                  <a:pt x="3049937" y="1924285"/>
                  <a:pt x="3047816" y="1925644"/>
                  <a:pt x="3005773" y="1915878"/>
                </a:cubicBezTo>
                <a:cubicBezTo>
                  <a:pt x="2978838" y="1921092"/>
                  <a:pt x="2967972" y="1927319"/>
                  <a:pt x="2897201" y="1926772"/>
                </a:cubicBezTo>
                <a:lnTo>
                  <a:pt x="2783891" y="1931749"/>
                </a:lnTo>
                <a:cubicBezTo>
                  <a:pt x="2753098" y="1932794"/>
                  <a:pt x="2731621" y="1915151"/>
                  <a:pt x="2712447" y="1933044"/>
                </a:cubicBezTo>
                <a:cubicBezTo>
                  <a:pt x="2621923" y="1990472"/>
                  <a:pt x="2637976" y="1949546"/>
                  <a:pt x="2560151" y="1963609"/>
                </a:cubicBezTo>
                <a:cubicBezTo>
                  <a:pt x="2472084" y="1973456"/>
                  <a:pt x="2423631" y="1962133"/>
                  <a:pt x="2367221" y="1971884"/>
                </a:cubicBezTo>
                <a:cubicBezTo>
                  <a:pt x="2355331" y="1950582"/>
                  <a:pt x="2295649" y="1950006"/>
                  <a:pt x="2272130" y="1961162"/>
                </a:cubicBezTo>
                <a:cubicBezTo>
                  <a:pt x="2229336" y="1964326"/>
                  <a:pt x="2232627" y="1943953"/>
                  <a:pt x="2189404" y="1978172"/>
                </a:cubicBezTo>
                <a:cubicBezTo>
                  <a:pt x="2153824" y="1968017"/>
                  <a:pt x="2114605" y="1969166"/>
                  <a:pt x="2077704" y="1965002"/>
                </a:cubicBezTo>
                <a:cubicBezTo>
                  <a:pt x="2053064" y="1962036"/>
                  <a:pt x="2051584" y="1971011"/>
                  <a:pt x="2033299" y="1969042"/>
                </a:cubicBezTo>
                <a:cubicBezTo>
                  <a:pt x="2015014" y="1967073"/>
                  <a:pt x="1998956" y="1958903"/>
                  <a:pt x="1967996" y="1953187"/>
                </a:cubicBezTo>
                <a:cubicBezTo>
                  <a:pt x="1924117" y="1970917"/>
                  <a:pt x="1915668" y="1940297"/>
                  <a:pt x="1855805" y="1926082"/>
                </a:cubicBezTo>
                <a:cubicBezTo>
                  <a:pt x="1830663" y="1943732"/>
                  <a:pt x="1810564" y="1935694"/>
                  <a:pt x="1790957" y="1919460"/>
                </a:cubicBezTo>
                <a:cubicBezTo>
                  <a:pt x="1732588" y="1924884"/>
                  <a:pt x="1679506" y="1900619"/>
                  <a:pt x="1613978" y="1891581"/>
                </a:cubicBezTo>
                <a:cubicBezTo>
                  <a:pt x="1542961" y="1912227"/>
                  <a:pt x="1506863" y="1865666"/>
                  <a:pt x="1436831" y="1856201"/>
                </a:cubicBezTo>
                <a:cubicBezTo>
                  <a:pt x="1409149" y="1862955"/>
                  <a:pt x="1416370" y="1829853"/>
                  <a:pt x="1357365" y="1832140"/>
                </a:cubicBezTo>
                <a:cubicBezTo>
                  <a:pt x="1285880" y="1811785"/>
                  <a:pt x="1273193" y="1786872"/>
                  <a:pt x="1232341" y="1785942"/>
                </a:cubicBezTo>
                <a:cubicBezTo>
                  <a:pt x="1223903" y="1792798"/>
                  <a:pt x="1160576" y="1793911"/>
                  <a:pt x="1162595" y="1784330"/>
                </a:cubicBezTo>
                <a:cubicBezTo>
                  <a:pt x="1153167" y="1787110"/>
                  <a:pt x="1122206" y="1805077"/>
                  <a:pt x="1120257" y="1789615"/>
                </a:cubicBezTo>
                <a:cubicBezTo>
                  <a:pt x="1073149" y="1786750"/>
                  <a:pt x="1034361" y="1768718"/>
                  <a:pt x="991903" y="1786741"/>
                </a:cubicBezTo>
                <a:cubicBezTo>
                  <a:pt x="966383" y="1781126"/>
                  <a:pt x="949501" y="1800915"/>
                  <a:pt x="883960" y="1809389"/>
                </a:cubicBezTo>
                <a:cubicBezTo>
                  <a:pt x="836064" y="1808194"/>
                  <a:pt x="826980" y="1826610"/>
                  <a:pt x="766531" y="1805053"/>
                </a:cubicBezTo>
                <a:cubicBezTo>
                  <a:pt x="732778" y="1801141"/>
                  <a:pt x="694055" y="1787044"/>
                  <a:pt x="669779" y="1800537"/>
                </a:cubicBezTo>
                <a:cubicBezTo>
                  <a:pt x="645252" y="1794709"/>
                  <a:pt x="563495" y="1813232"/>
                  <a:pt x="523898" y="1811085"/>
                </a:cubicBezTo>
                <a:cubicBezTo>
                  <a:pt x="457555" y="1798530"/>
                  <a:pt x="395227" y="1824052"/>
                  <a:pt x="360251" y="1830735"/>
                </a:cubicBezTo>
                <a:cubicBezTo>
                  <a:pt x="313564" y="1825583"/>
                  <a:pt x="298281" y="1811622"/>
                  <a:pt x="255207" y="1818275"/>
                </a:cubicBezTo>
                <a:cubicBezTo>
                  <a:pt x="206572" y="1839769"/>
                  <a:pt x="160277" y="1836800"/>
                  <a:pt x="101803" y="1870647"/>
                </a:cubicBezTo>
                <a:cubicBezTo>
                  <a:pt x="85849" y="1910002"/>
                  <a:pt x="27997" y="1845258"/>
                  <a:pt x="25397" y="1888443"/>
                </a:cubicBezTo>
                <a:cubicBezTo>
                  <a:pt x="19096" y="1881154"/>
                  <a:pt x="11260" y="1878398"/>
                  <a:pt x="2370" y="1878311"/>
                </a:cubicBezTo>
                <a:lnTo>
                  <a:pt x="0" y="1878785"/>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337EE56B-77FB-FBB7-8ADC-075216DE3D95}"/>
              </a:ext>
            </a:extLst>
          </p:cNvPr>
          <p:cNvSpPr>
            <a:spLocks noGrp="1"/>
          </p:cNvSpPr>
          <p:nvPr>
            <p:ph type="title"/>
          </p:nvPr>
        </p:nvSpPr>
        <p:spPr>
          <a:xfrm>
            <a:off x="852775" y="609597"/>
            <a:ext cx="7044316" cy="1330841"/>
          </a:xfrm>
        </p:spPr>
        <p:txBody>
          <a:bodyPr>
            <a:normAutofit/>
          </a:bodyPr>
          <a:lstStyle/>
          <a:p>
            <a:pPr>
              <a:lnSpc>
                <a:spcPct val="90000"/>
              </a:lnSpc>
            </a:pPr>
            <a:r>
              <a:rPr lang="en-US" b="1" i="0">
                <a:effectLst/>
                <a:latin typeface="Arial" panose="020B0604020202020204" pitchFamily="34" charset="0"/>
              </a:rPr>
              <a:t>How SEM works</a:t>
            </a:r>
            <a:br>
              <a:rPr lang="en-US" b="1" i="0">
                <a:effectLst/>
                <a:latin typeface="Arial" panose="020B0604020202020204" pitchFamily="34" charset="0"/>
              </a:rPr>
            </a:br>
            <a:endParaRPr lang="en-US"/>
          </a:p>
        </p:txBody>
      </p:sp>
      <p:sp>
        <p:nvSpPr>
          <p:cNvPr id="3" name="Content Placeholder 2">
            <a:extLst>
              <a:ext uri="{FF2B5EF4-FFF2-40B4-BE49-F238E27FC236}">
                <a16:creationId xmlns:a16="http://schemas.microsoft.com/office/drawing/2014/main" id="{EEB4D5F8-8A90-A979-68A5-4BDED567E366}"/>
              </a:ext>
            </a:extLst>
          </p:cNvPr>
          <p:cNvSpPr>
            <a:spLocks noGrp="1"/>
          </p:cNvSpPr>
          <p:nvPr>
            <p:ph idx="1"/>
          </p:nvPr>
        </p:nvSpPr>
        <p:spPr>
          <a:xfrm>
            <a:off x="852775" y="2198362"/>
            <a:ext cx="3719225" cy="3917773"/>
          </a:xfrm>
        </p:spPr>
        <p:txBody>
          <a:bodyPr>
            <a:normAutofit/>
          </a:bodyPr>
          <a:lstStyle/>
          <a:p>
            <a:r>
              <a:rPr lang="en-US" sz="1700"/>
              <a:t>Search engine marketers first identify keywords with large search volumes and then buy ad space on the SERPs for those keywords. These campaigns pay per click (PPC), which means the marketer pays the search engine provider every time a user clicks its ad. </a:t>
            </a:r>
          </a:p>
          <a:p>
            <a:r>
              <a:rPr lang="en-US" sz="1700"/>
              <a:t>SEM ads are placed at the top of a SERP, above the organic results generated by SEO. </a:t>
            </a:r>
          </a:p>
          <a:p>
            <a:endParaRPr lang="en-US" sz="1700"/>
          </a:p>
        </p:txBody>
      </p:sp>
      <p:pic>
        <p:nvPicPr>
          <p:cNvPr id="1026" name="Picture 2">
            <a:extLst>
              <a:ext uri="{FF2B5EF4-FFF2-40B4-BE49-F238E27FC236}">
                <a16:creationId xmlns:a16="http://schemas.microsoft.com/office/drawing/2014/main" id="{17BA3BCD-92CD-8146-20D6-6B90EC2C548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5039525" y="3052796"/>
            <a:ext cx="3591379" cy="2020150"/>
          </a:xfrm>
          <a:prstGeom prst="rect">
            <a:avLst/>
          </a:prstGeom>
          <a:noFill/>
          <a:extLst>
            <a:ext uri="{909E8E84-426E-40DD-AFC4-6F175D3DCCD1}">
              <a14:hiddenFill xmlns:a14="http://schemas.microsoft.com/office/drawing/2010/main">
                <a:solidFill>
                  <a:srgbClr val="FFFFFF"/>
                </a:solidFill>
              </a14:hiddenFill>
            </a:ext>
          </a:extLst>
        </p:spPr>
      </p:pic>
      <p:sp>
        <p:nvSpPr>
          <p:cNvPr id="1035" name="Freeform: Shape 1034">
            <a:extLst>
              <a:ext uri="{FF2B5EF4-FFF2-40B4-BE49-F238E27FC236}">
                <a16:creationId xmlns:a16="http://schemas.microsoft.com/office/drawing/2014/main" id="{9A0D773F-7A7D-4DBB-9DEA-86BB8B8F4B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036218" y="6209414"/>
            <a:ext cx="5107781" cy="648586"/>
          </a:xfrm>
          <a:custGeom>
            <a:avLst/>
            <a:gdLst>
              <a:gd name="connsiteX0" fmla="*/ 0 w 10753706"/>
              <a:gd name="connsiteY0" fmla="*/ 0 h 1027260"/>
              <a:gd name="connsiteX1" fmla="*/ 10753706 w 10753706"/>
              <a:gd name="connsiteY1" fmla="*/ 0 h 1027260"/>
              <a:gd name="connsiteX2" fmla="*/ 10748809 w 10753706"/>
              <a:gd name="connsiteY2" fmla="*/ 2522 h 1027260"/>
              <a:gd name="connsiteX3" fmla="*/ 10725330 w 10753706"/>
              <a:gd name="connsiteY3" fmla="*/ 11977 h 1027260"/>
              <a:gd name="connsiteX4" fmla="*/ 10615423 w 10753706"/>
              <a:gd name="connsiteY4" fmla="*/ 52967 h 1027260"/>
              <a:gd name="connsiteX5" fmla="*/ 10533936 w 10753706"/>
              <a:gd name="connsiteY5" fmla="*/ 53095 h 1027260"/>
              <a:gd name="connsiteX6" fmla="*/ 10466876 w 10753706"/>
              <a:gd name="connsiteY6" fmla="*/ 45180 h 1027260"/>
              <a:gd name="connsiteX7" fmla="*/ 10355090 w 10753706"/>
              <a:gd name="connsiteY7" fmla="*/ 89741 h 1027260"/>
              <a:gd name="connsiteX8" fmla="*/ 10087145 w 10753706"/>
              <a:gd name="connsiteY8" fmla="*/ 66115 h 1027260"/>
              <a:gd name="connsiteX9" fmla="*/ 10015902 w 10753706"/>
              <a:gd name="connsiteY9" fmla="*/ 76178 h 1027260"/>
              <a:gd name="connsiteX10" fmla="*/ 9806005 w 10753706"/>
              <a:gd name="connsiteY10" fmla="*/ 102435 h 1027260"/>
              <a:gd name="connsiteX11" fmla="*/ 9602583 w 10753706"/>
              <a:gd name="connsiteY11" fmla="*/ 179170 h 1027260"/>
              <a:gd name="connsiteX12" fmla="*/ 9469719 w 10753706"/>
              <a:gd name="connsiteY12" fmla="*/ 174721 h 1027260"/>
              <a:gd name="connsiteX13" fmla="*/ 9408692 w 10753706"/>
              <a:gd name="connsiteY13" fmla="*/ 189513 h 1027260"/>
              <a:gd name="connsiteX14" fmla="*/ 9364151 w 10753706"/>
              <a:gd name="connsiteY14" fmla="*/ 194072 h 1027260"/>
              <a:gd name="connsiteX15" fmla="*/ 9337751 w 10753706"/>
              <a:gd name="connsiteY15" fmla="*/ 197579 h 1027260"/>
              <a:gd name="connsiteX16" fmla="*/ 9297166 w 10753706"/>
              <a:gd name="connsiteY16" fmla="*/ 216558 h 1027260"/>
              <a:gd name="connsiteX17" fmla="*/ 9123859 w 10753706"/>
              <a:gd name="connsiteY17" fmla="*/ 237356 h 1027260"/>
              <a:gd name="connsiteX18" fmla="*/ 8950741 w 10753706"/>
              <a:gd name="connsiteY18" fmla="*/ 238020 h 1027260"/>
              <a:gd name="connsiteX19" fmla="*/ 8718236 w 10753706"/>
              <a:gd name="connsiteY19" fmla="*/ 303148 h 1027260"/>
              <a:gd name="connsiteX20" fmla="*/ 8694011 w 10753706"/>
              <a:gd name="connsiteY20" fmla="*/ 308812 h 1027260"/>
              <a:gd name="connsiteX21" fmla="*/ 8611976 w 10753706"/>
              <a:gd name="connsiteY21" fmla="*/ 324819 h 1027260"/>
              <a:gd name="connsiteX22" fmla="*/ 8562074 w 10753706"/>
              <a:gd name="connsiteY22" fmla="*/ 337971 h 1027260"/>
              <a:gd name="connsiteX23" fmla="*/ 8501724 w 10753706"/>
              <a:gd name="connsiteY23" fmla="*/ 360865 h 1027260"/>
              <a:gd name="connsiteX24" fmla="*/ 8504489 w 10753706"/>
              <a:gd name="connsiteY24" fmla="*/ 364790 h 1027260"/>
              <a:gd name="connsiteX25" fmla="*/ 8492774 w 10753706"/>
              <a:gd name="connsiteY25" fmla="*/ 366181 h 1027260"/>
              <a:gd name="connsiteX26" fmla="*/ 8466405 w 10753706"/>
              <a:gd name="connsiteY26" fmla="*/ 368724 h 1027260"/>
              <a:gd name="connsiteX27" fmla="*/ 8427069 w 10753706"/>
              <a:gd name="connsiteY27" fmla="*/ 387211 h 1027260"/>
              <a:gd name="connsiteX28" fmla="*/ 8387766 w 10753706"/>
              <a:gd name="connsiteY28" fmla="*/ 377161 h 1027260"/>
              <a:gd name="connsiteX29" fmla="*/ 8315874 w 10753706"/>
              <a:gd name="connsiteY29" fmla="*/ 395527 h 1027260"/>
              <a:gd name="connsiteX30" fmla="*/ 8274474 w 10753706"/>
              <a:gd name="connsiteY30" fmla="*/ 405112 h 1027260"/>
              <a:gd name="connsiteX31" fmla="*/ 8234664 w 10753706"/>
              <a:gd name="connsiteY31" fmla="*/ 410219 h 1027260"/>
              <a:gd name="connsiteX32" fmla="*/ 8211268 w 10753706"/>
              <a:gd name="connsiteY32" fmla="*/ 416791 h 1027260"/>
              <a:gd name="connsiteX33" fmla="*/ 8188615 w 10753706"/>
              <a:gd name="connsiteY33" fmla="*/ 421755 h 1027260"/>
              <a:gd name="connsiteX34" fmla="*/ 8179981 w 10753706"/>
              <a:gd name="connsiteY34" fmla="*/ 420402 h 1027260"/>
              <a:gd name="connsiteX35" fmla="*/ 8179307 w 10753706"/>
              <a:gd name="connsiteY35" fmla="*/ 422516 h 1027260"/>
              <a:gd name="connsiteX36" fmla="*/ 8147929 w 10753706"/>
              <a:gd name="connsiteY36" fmla="*/ 450302 h 1027260"/>
              <a:gd name="connsiteX37" fmla="*/ 8089136 w 10753706"/>
              <a:gd name="connsiteY37" fmla="*/ 465283 h 1027260"/>
              <a:gd name="connsiteX38" fmla="*/ 8049973 w 10753706"/>
              <a:gd name="connsiteY38" fmla="*/ 454121 h 1027260"/>
              <a:gd name="connsiteX39" fmla="*/ 7965913 w 10753706"/>
              <a:gd name="connsiteY39" fmla="*/ 464415 h 1027260"/>
              <a:gd name="connsiteX40" fmla="*/ 7945093 w 10753706"/>
              <a:gd name="connsiteY40" fmla="*/ 464798 h 1027260"/>
              <a:gd name="connsiteX41" fmla="*/ 7935335 w 10753706"/>
              <a:gd name="connsiteY41" fmla="*/ 462442 h 1027260"/>
              <a:gd name="connsiteX42" fmla="*/ 7904779 w 10753706"/>
              <a:gd name="connsiteY42" fmla="*/ 471429 h 1027260"/>
              <a:gd name="connsiteX43" fmla="*/ 7855604 w 10753706"/>
              <a:gd name="connsiteY43" fmla="*/ 480199 h 1027260"/>
              <a:gd name="connsiteX44" fmla="*/ 7832630 w 10753706"/>
              <a:gd name="connsiteY44" fmla="*/ 485371 h 1027260"/>
              <a:gd name="connsiteX45" fmla="*/ 7812438 w 10753706"/>
              <a:gd name="connsiteY45" fmla="*/ 485391 h 1027260"/>
              <a:gd name="connsiteX46" fmla="*/ 7701399 w 10753706"/>
              <a:gd name="connsiteY46" fmla="*/ 495197 h 1027260"/>
              <a:gd name="connsiteX47" fmla="*/ 7674778 w 10753706"/>
              <a:gd name="connsiteY47" fmla="*/ 494723 h 1027260"/>
              <a:gd name="connsiteX48" fmla="*/ 7660445 w 10753706"/>
              <a:gd name="connsiteY48" fmla="*/ 490194 h 1027260"/>
              <a:gd name="connsiteX49" fmla="*/ 7651781 w 10753706"/>
              <a:gd name="connsiteY49" fmla="*/ 493084 h 1027260"/>
              <a:gd name="connsiteX50" fmla="*/ 7584807 w 10753706"/>
              <a:gd name="connsiteY50" fmla="*/ 499490 h 1027260"/>
              <a:gd name="connsiteX51" fmla="*/ 7541324 w 10753706"/>
              <a:gd name="connsiteY51" fmla="*/ 504184 h 1027260"/>
              <a:gd name="connsiteX52" fmla="*/ 7541756 w 10753706"/>
              <a:gd name="connsiteY52" fmla="*/ 512184 h 1027260"/>
              <a:gd name="connsiteX53" fmla="*/ 7503906 w 10753706"/>
              <a:gd name="connsiteY53" fmla="*/ 518551 h 1027260"/>
              <a:gd name="connsiteX54" fmla="*/ 7460411 w 10753706"/>
              <a:gd name="connsiteY54" fmla="*/ 517415 h 1027260"/>
              <a:gd name="connsiteX55" fmla="*/ 7460116 w 10753706"/>
              <a:gd name="connsiteY55" fmla="*/ 517548 h 1027260"/>
              <a:gd name="connsiteX56" fmla="*/ 7297810 w 10753706"/>
              <a:gd name="connsiteY56" fmla="*/ 563947 h 1027260"/>
              <a:gd name="connsiteX57" fmla="*/ 6946388 w 10753706"/>
              <a:gd name="connsiteY57" fmla="*/ 665244 h 1027260"/>
              <a:gd name="connsiteX58" fmla="*/ 6741704 w 10753706"/>
              <a:gd name="connsiteY58" fmla="*/ 679365 h 1027260"/>
              <a:gd name="connsiteX59" fmla="*/ 6624680 w 10753706"/>
              <a:gd name="connsiteY59" fmla="*/ 677674 h 1027260"/>
              <a:gd name="connsiteX60" fmla="*/ 6605700 w 10753706"/>
              <a:gd name="connsiteY60" fmla="*/ 683566 h 1027260"/>
              <a:gd name="connsiteX61" fmla="*/ 6576922 w 10753706"/>
              <a:gd name="connsiteY61" fmla="*/ 683030 h 1027260"/>
              <a:gd name="connsiteX62" fmla="*/ 6405123 w 10753706"/>
              <a:gd name="connsiteY62" fmla="*/ 721946 h 1027260"/>
              <a:gd name="connsiteX63" fmla="*/ 6368938 w 10753706"/>
              <a:gd name="connsiteY63" fmla="*/ 717341 h 1027260"/>
              <a:gd name="connsiteX64" fmla="*/ 6295102 w 10753706"/>
              <a:gd name="connsiteY64" fmla="*/ 729508 h 1027260"/>
              <a:gd name="connsiteX65" fmla="*/ 6202084 w 10753706"/>
              <a:gd name="connsiteY65" fmla="*/ 767091 h 1027260"/>
              <a:gd name="connsiteX66" fmla="*/ 6067157 w 10753706"/>
              <a:gd name="connsiteY66" fmla="*/ 790339 h 1027260"/>
              <a:gd name="connsiteX67" fmla="*/ 6061443 w 10753706"/>
              <a:gd name="connsiteY67" fmla="*/ 796151 h 1027260"/>
              <a:gd name="connsiteX68" fmla="*/ 6051406 w 10753706"/>
              <a:gd name="connsiteY68" fmla="*/ 800684 h 1027260"/>
              <a:gd name="connsiteX69" fmla="*/ 6049097 w 10753706"/>
              <a:gd name="connsiteY69" fmla="*/ 800636 h 1027260"/>
              <a:gd name="connsiteX70" fmla="*/ 6034222 w 10753706"/>
              <a:gd name="connsiteY70" fmla="*/ 804110 h 1027260"/>
              <a:gd name="connsiteX71" fmla="*/ 6033121 w 10753706"/>
              <a:gd name="connsiteY71" fmla="*/ 806078 h 1027260"/>
              <a:gd name="connsiteX72" fmla="*/ 6023593 w 10753706"/>
              <a:gd name="connsiteY72" fmla="*/ 808842 h 1027260"/>
              <a:gd name="connsiteX73" fmla="*/ 6006639 w 10753706"/>
              <a:gd name="connsiteY73" fmla="*/ 815304 h 1027260"/>
              <a:gd name="connsiteX74" fmla="*/ 6001762 w 10753706"/>
              <a:gd name="connsiteY74" fmla="*/ 815557 h 1027260"/>
              <a:gd name="connsiteX75" fmla="*/ 5973534 w 10753706"/>
              <a:gd name="connsiteY75" fmla="*/ 823815 h 1027260"/>
              <a:gd name="connsiteX76" fmla="*/ 5972336 w 10753706"/>
              <a:gd name="connsiteY76" fmla="*/ 823476 h 1027260"/>
              <a:gd name="connsiteX77" fmla="*/ 5960841 w 10753706"/>
              <a:gd name="connsiteY77" fmla="*/ 823819 h 1027260"/>
              <a:gd name="connsiteX78" fmla="*/ 5940719 w 10753706"/>
              <a:gd name="connsiteY78" fmla="*/ 825514 h 1027260"/>
              <a:gd name="connsiteX79" fmla="*/ 5884298 w 10753706"/>
              <a:gd name="connsiteY79" fmla="*/ 823806 h 1027260"/>
              <a:gd name="connsiteX80" fmla="*/ 5854779 w 10753706"/>
              <a:gd name="connsiteY80" fmla="*/ 832365 h 1027260"/>
              <a:gd name="connsiteX81" fmla="*/ 5848382 w 10753706"/>
              <a:gd name="connsiteY81" fmla="*/ 833844 h 1027260"/>
              <a:gd name="connsiteX82" fmla="*/ 5848066 w 10753706"/>
              <a:gd name="connsiteY82" fmla="*/ 833772 h 1027260"/>
              <a:gd name="connsiteX83" fmla="*/ 5840944 w 10753706"/>
              <a:gd name="connsiteY83" fmla="*/ 835132 h 1027260"/>
              <a:gd name="connsiteX84" fmla="*/ 5836719 w 10753706"/>
              <a:gd name="connsiteY84" fmla="*/ 836539 h 1027260"/>
              <a:gd name="connsiteX85" fmla="*/ 5824311 w 10753706"/>
              <a:gd name="connsiteY85" fmla="*/ 839408 h 1027260"/>
              <a:gd name="connsiteX86" fmla="*/ 5818788 w 10753706"/>
              <a:gd name="connsiteY86" fmla="*/ 839727 h 1027260"/>
              <a:gd name="connsiteX87" fmla="*/ 5763953 w 10753706"/>
              <a:gd name="connsiteY87" fmla="*/ 834282 h 1027260"/>
              <a:gd name="connsiteX88" fmla="*/ 5667748 w 10753706"/>
              <a:gd name="connsiteY88" fmla="*/ 840211 h 1027260"/>
              <a:gd name="connsiteX89" fmla="*/ 5573108 w 10753706"/>
              <a:gd name="connsiteY89" fmla="*/ 847611 h 1027260"/>
              <a:gd name="connsiteX90" fmla="*/ 5539137 w 10753706"/>
              <a:gd name="connsiteY90" fmla="*/ 851033 h 1027260"/>
              <a:gd name="connsiteX91" fmla="*/ 5510651 w 10753706"/>
              <a:gd name="connsiteY91" fmla="*/ 844215 h 1027260"/>
              <a:gd name="connsiteX92" fmla="*/ 5457331 w 10753706"/>
              <a:gd name="connsiteY92" fmla="*/ 839159 h 1027260"/>
              <a:gd name="connsiteX93" fmla="*/ 5410613 w 10753706"/>
              <a:gd name="connsiteY93" fmla="*/ 834358 h 1027260"/>
              <a:gd name="connsiteX94" fmla="*/ 5370040 w 10753706"/>
              <a:gd name="connsiteY94" fmla="*/ 862127 h 1027260"/>
              <a:gd name="connsiteX95" fmla="*/ 5318778 w 10753706"/>
              <a:gd name="connsiteY95" fmla="*/ 855310 h 1027260"/>
              <a:gd name="connsiteX96" fmla="*/ 5298645 w 10753706"/>
              <a:gd name="connsiteY96" fmla="*/ 855171 h 1027260"/>
              <a:gd name="connsiteX97" fmla="*/ 5253828 w 10753706"/>
              <a:gd name="connsiteY97" fmla="*/ 859670 h 1027260"/>
              <a:gd name="connsiteX98" fmla="*/ 5216955 w 10753706"/>
              <a:gd name="connsiteY98" fmla="*/ 866245 h 1027260"/>
              <a:gd name="connsiteX99" fmla="*/ 5214344 w 10753706"/>
              <a:gd name="connsiteY99" fmla="*/ 868102 h 1027260"/>
              <a:gd name="connsiteX100" fmla="*/ 5195561 w 10753706"/>
              <a:gd name="connsiteY100" fmla="*/ 869949 h 1027260"/>
              <a:gd name="connsiteX101" fmla="*/ 5182555 w 10753706"/>
              <a:gd name="connsiteY101" fmla="*/ 873542 h 1027260"/>
              <a:gd name="connsiteX102" fmla="*/ 5172552 w 10753706"/>
              <a:gd name="connsiteY102" fmla="*/ 878801 h 1027260"/>
              <a:gd name="connsiteX103" fmla="*/ 5027993 w 10753706"/>
              <a:gd name="connsiteY103" fmla="*/ 889666 h 1027260"/>
              <a:gd name="connsiteX104" fmla="*/ 4939844 w 10753706"/>
              <a:gd name="connsiteY104" fmla="*/ 934802 h 1027260"/>
              <a:gd name="connsiteX105" fmla="*/ 4792576 w 10753706"/>
              <a:gd name="connsiteY105" fmla="*/ 934820 h 1027260"/>
              <a:gd name="connsiteX106" fmla="*/ 4602423 w 10753706"/>
              <a:gd name="connsiteY106" fmla="*/ 958063 h 1027260"/>
              <a:gd name="connsiteX107" fmla="*/ 4290656 w 10753706"/>
              <a:gd name="connsiteY107" fmla="*/ 969152 h 1027260"/>
              <a:gd name="connsiteX108" fmla="*/ 3952334 w 10753706"/>
              <a:gd name="connsiteY108" fmla="*/ 954043 h 1027260"/>
              <a:gd name="connsiteX109" fmla="*/ 3858560 w 10753706"/>
              <a:gd name="connsiteY109" fmla="*/ 948781 h 1027260"/>
              <a:gd name="connsiteX110" fmla="*/ 3846597 w 10753706"/>
              <a:gd name="connsiteY110" fmla="*/ 948382 h 1027260"/>
              <a:gd name="connsiteX111" fmla="*/ 3736044 w 10753706"/>
              <a:gd name="connsiteY111" fmla="*/ 947759 h 1027260"/>
              <a:gd name="connsiteX112" fmla="*/ 3713136 w 10753706"/>
              <a:gd name="connsiteY112" fmla="*/ 946963 h 1027260"/>
              <a:gd name="connsiteX113" fmla="*/ 3695939 w 10753706"/>
              <a:gd name="connsiteY113" fmla="*/ 943639 h 1027260"/>
              <a:gd name="connsiteX114" fmla="*/ 3694125 w 10753706"/>
              <a:gd name="connsiteY114" fmla="*/ 940567 h 1027260"/>
              <a:gd name="connsiteX115" fmla="*/ 3681925 w 10753706"/>
              <a:gd name="connsiteY115" fmla="*/ 939706 h 1027260"/>
              <a:gd name="connsiteX116" fmla="*/ 3679204 w 10753706"/>
              <a:gd name="connsiteY116" fmla="*/ 938926 h 1027260"/>
              <a:gd name="connsiteX117" fmla="*/ 3615656 w 10753706"/>
              <a:gd name="connsiteY117" fmla="*/ 940320 h 1027260"/>
              <a:gd name="connsiteX118" fmla="*/ 3567983 w 10753706"/>
              <a:gd name="connsiteY118" fmla="*/ 935596 h 1027260"/>
              <a:gd name="connsiteX119" fmla="*/ 3422423 w 10753706"/>
              <a:gd name="connsiteY119" fmla="*/ 932129 h 1027260"/>
              <a:gd name="connsiteX120" fmla="*/ 3310925 w 10753706"/>
              <a:gd name="connsiteY120" fmla="*/ 911072 h 1027260"/>
              <a:gd name="connsiteX121" fmla="*/ 3139421 w 10753706"/>
              <a:gd name="connsiteY121" fmla="*/ 934151 h 1027260"/>
              <a:gd name="connsiteX122" fmla="*/ 2996922 w 10753706"/>
              <a:gd name="connsiteY122" fmla="*/ 927537 h 1027260"/>
              <a:gd name="connsiteX123" fmla="*/ 2982785 w 10753706"/>
              <a:gd name="connsiteY123" fmla="*/ 931453 h 1027260"/>
              <a:gd name="connsiteX124" fmla="*/ 2967478 w 10753706"/>
              <a:gd name="connsiteY124" fmla="*/ 933397 h 1027260"/>
              <a:gd name="connsiteX125" fmla="*/ 2948552 w 10753706"/>
              <a:gd name="connsiteY125" fmla="*/ 932961 h 1027260"/>
              <a:gd name="connsiteX126" fmla="*/ 2944404 w 10753706"/>
              <a:gd name="connsiteY126" fmla="*/ 934452 h 1027260"/>
              <a:gd name="connsiteX127" fmla="*/ 2908608 w 10753706"/>
              <a:gd name="connsiteY127" fmla="*/ 937205 h 1027260"/>
              <a:gd name="connsiteX128" fmla="*/ 2904443 w 10753706"/>
              <a:gd name="connsiteY128" fmla="*/ 936455 h 1027260"/>
              <a:gd name="connsiteX129" fmla="*/ 2868935 w 10753706"/>
              <a:gd name="connsiteY129" fmla="*/ 938022 h 1027260"/>
              <a:gd name="connsiteX130" fmla="*/ 2868586 w 10753706"/>
              <a:gd name="connsiteY130" fmla="*/ 937487 h 1027260"/>
              <a:gd name="connsiteX131" fmla="*/ 2859191 w 10753706"/>
              <a:gd name="connsiteY131" fmla="*/ 935503 h 1027260"/>
              <a:gd name="connsiteX132" fmla="*/ 2840915 w 10753706"/>
              <a:gd name="connsiteY132" fmla="*/ 932977 h 1027260"/>
              <a:gd name="connsiteX133" fmla="*/ 2763509 w 10753706"/>
              <a:gd name="connsiteY133" fmla="*/ 921850 h 1027260"/>
              <a:gd name="connsiteX134" fmla="*/ 2756121 w 10753706"/>
              <a:gd name="connsiteY134" fmla="*/ 921864 h 1027260"/>
              <a:gd name="connsiteX135" fmla="*/ 2755998 w 10753706"/>
              <a:gd name="connsiteY135" fmla="*/ 921739 h 1027260"/>
              <a:gd name="connsiteX136" fmla="*/ 2748255 w 10753706"/>
              <a:gd name="connsiteY136" fmla="*/ 921505 h 1027260"/>
              <a:gd name="connsiteX137" fmla="*/ 2694601 w 10753706"/>
              <a:gd name="connsiteY137" fmla="*/ 915575 h 1027260"/>
              <a:gd name="connsiteX138" fmla="*/ 2635357 w 10753706"/>
              <a:gd name="connsiteY138" fmla="*/ 910976 h 1027260"/>
              <a:gd name="connsiteX139" fmla="*/ 2601047 w 10753706"/>
              <a:gd name="connsiteY139" fmla="*/ 910263 h 1027260"/>
              <a:gd name="connsiteX140" fmla="*/ 2507482 w 10753706"/>
              <a:gd name="connsiteY140" fmla="*/ 906211 h 1027260"/>
              <a:gd name="connsiteX141" fmla="*/ 2413884 w 10753706"/>
              <a:gd name="connsiteY141" fmla="*/ 900545 h 1027260"/>
              <a:gd name="connsiteX142" fmla="*/ 2368912 w 10753706"/>
              <a:gd name="connsiteY142" fmla="*/ 888755 h 1027260"/>
              <a:gd name="connsiteX143" fmla="*/ 2349490 w 10753706"/>
              <a:gd name="connsiteY143" fmla="*/ 889719 h 1027260"/>
              <a:gd name="connsiteX144" fmla="*/ 2344290 w 10753706"/>
              <a:gd name="connsiteY144" fmla="*/ 890584 h 1027260"/>
              <a:gd name="connsiteX145" fmla="*/ 2336488 w 10753706"/>
              <a:gd name="connsiteY145" fmla="*/ 891058 h 1027260"/>
              <a:gd name="connsiteX146" fmla="*/ 2329015 w 10753706"/>
              <a:gd name="connsiteY146" fmla="*/ 891627 h 1027260"/>
              <a:gd name="connsiteX147" fmla="*/ 2293898 w 10753706"/>
              <a:gd name="connsiteY147" fmla="*/ 896431 h 1027260"/>
              <a:gd name="connsiteX148" fmla="*/ 2243927 w 10753706"/>
              <a:gd name="connsiteY148" fmla="*/ 888076 h 1027260"/>
              <a:gd name="connsiteX149" fmla="*/ 2223920 w 10753706"/>
              <a:gd name="connsiteY149" fmla="*/ 887331 h 1027260"/>
              <a:gd name="connsiteX150" fmla="*/ 2213081 w 10753706"/>
              <a:gd name="connsiteY150" fmla="*/ 886302 h 1027260"/>
              <a:gd name="connsiteX151" fmla="*/ 2212307 w 10753706"/>
              <a:gd name="connsiteY151" fmla="*/ 885829 h 1027260"/>
              <a:gd name="connsiteX152" fmla="*/ 2152321 w 10753706"/>
              <a:gd name="connsiteY152" fmla="*/ 894418 h 1027260"/>
              <a:gd name="connsiteX153" fmla="*/ 2140985 w 10753706"/>
              <a:gd name="connsiteY153" fmla="*/ 895968 h 1027260"/>
              <a:gd name="connsiteX154" fmla="*/ 2121210 w 10753706"/>
              <a:gd name="connsiteY154" fmla="*/ 899354 h 1027260"/>
              <a:gd name="connsiteX155" fmla="*/ 2119146 w 10753706"/>
              <a:gd name="connsiteY155" fmla="*/ 899033 h 1027260"/>
              <a:gd name="connsiteX156" fmla="*/ 2105666 w 10753706"/>
              <a:gd name="connsiteY156" fmla="*/ 902240 h 1027260"/>
              <a:gd name="connsiteX157" fmla="*/ 2094924 w 10753706"/>
              <a:gd name="connsiteY157" fmla="*/ 907203 h 1027260"/>
              <a:gd name="connsiteX158" fmla="*/ 1949478 w 10753706"/>
              <a:gd name="connsiteY158" fmla="*/ 913748 h 1027260"/>
              <a:gd name="connsiteX159" fmla="*/ 1749684 w 10753706"/>
              <a:gd name="connsiteY159" fmla="*/ 942223 h 1027260"/>
              <a:gd name="connsiteX160" fmla="*/ 1585576 w 10753706"/>
              <a:gd name="connsiteY160" fmla="*/ 954170 h 1027260"/>
              <a:gd name="connsiteX161" fmla="*/ 1476250 w 10753706"/>
              <a:gd name="connsiteY161" fmla="*/ 950653 h 1027260"/>
              <a:gd name="connsiteX162" fmla="*/ 1433927 w 10753706"/>
              <a:gd name="connsiteY162" fmla="*/ 959926 h 1027260"/>
              <a:gd name="connsiteX163" fmla="*/ 1414893 w 10753706"/>
              <a:gd name="connsiteY163" fmla="*/ 957671 h 1027260"/>
              <a:gd name="connsiteX164" fmla="*/ 1411585 w 10753706"/>
              <a:gd name="connsiteY164" fmla="*/ 957179 h 1027260"/>
              <a:gd name="connsiteX165" fmla="*/ 1398896 w 10753706"/>
              <a:gd name="connsiteY165" fmla="*/ 957460 h 1027260"/>
              <a:gd name="connsiteX166" fmla="*/ 1394632 w 10753706"/>
              <a:gd name="connsiteY166" fmla="*/ 954725 h 1027260"/>
              <a:gd name="connsiteX167" fmla="*/ 1375043 w 10753706"/>
              <a:gd name="connsiteY167" fmla="*/ 953132 h 1027260"/>
              <a:gd name="connsiteX168" fmla="*/ 1351876 w 10753706"/>
              <a:gd name="connsiteY168" fmla="*/ 954436 h 1027260"/>
              <a:gd name="connsiteX169" fmla="*/ 1242676 w 10753706"/>
              <a:gd name="connsiteY169" fmla="*/ 963767 h 1027260"/>
              <a:gd name="connsiteX170" fmla="*/ 1205993 w 10753706"/>
              <a:gd name="connsiteY170" fmla="*/ 974080 h 1027260"/>
              <a:gd name="connsiteX171" fmla="*/ 1052221 w 10753706"/>
              <a:gd name="connsiteY171" fmla="*/ 963954 h 1027260"/>
              <a:gd name="connsiteX172" fmla="*/ 968270 w 10753706"/>
              <a:gd name="connsiteY172" fmla="*/ 964761 h 1027260"/>
              <a:gd name="connsiteX173" fmla="*/ 874493 w 10753706"/>
              <a:gd name="connsiteY173" fmla="*/ 998122 h 1027260"/>
              <a:gd name="connsiteX174" fmla="*/ 814411 w 10753706"/>
              <a:gd name="connsiteY174" fmla="*/ 1007391 h 1027260"/>
              <a:gd name="connsiteX175" fmla="*/ 688604 w 10753706"/>
              <a:gd name="connsiteY175" fmla="*/ 1015631 h 1027260"/>
              <a:gd name="connsiteX176" fmla="*/ 618171 w 10753706"/>
              <a:gd name="connsiteY176" fmla="*/ 1027260 h 1027260"/>
              <a:gd name="connsiteX177" fmla="*/ 570379 w 10753706"/>
              <a:gd name="connsiteY177" fmla="*/ 1023487 h 1027260"/>
              <a:gd name="connsiteX178" fmla="*/ 482519 w 10753706"/>
              <a:gd name="connsiteY178" fmla="*/ 1002108 h 1027260"/>
              <a:gd name="connsiteX179" fmla="*/ 475319 w 10753706"/>
              <a:gd name="connsiteY179" fmla="*/ 1009922 h 1027260"/>
              <a:gd name="connsiteX180" fmla="*/ 431104 w 10753706"/>
              <a:gd name="connsiteY180" fmla="*/ 1009317 h 1027260"/>
              <a:gd name="connsiteX181" fmla="*/ 363782 w 10753706"/>
              <a:gd name="connsiteY181" fmla="*/ 1007585 h 1027260"/>
              <a:gd name="connsiteX182" fmla="*/ 325533 w 10753706"/>
              <a:gd name="connsiteY182" fmla="*/ 1008502 h 1027260"/>
              <a:gd name="connsiteX183" fmla="*/ 220429 w 10753706"/>
              <a:gd name="connsiteY183" fmla="*/ 1008927 h 1027260"/>
              <a:gd name="connsiteX184" fmla="*/ 114676 w 10753706"/>
              <a:gd name="connsiteY184" fmla="*/ 1007765 h 1027260"/>
              <a:gd name="connsiteX185" fmla="*/ 13470 w 10753706"/>
              <a:gd name="connsiteY185" fmla="*/ 998544 h 1027260"/>
              <a:gd name="connsiteX186" fmla="*/ 0 w 10753706"/>
              <a:gd name="connsiteY186" fmla="*/ 997355 h 1027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Lst>
            <a:rect l="l" t="t" r="r" b="b"/>
            <a:pathLst>
              <a:path w="10753706" h="1027260">
                <a:moveTo>
                  <a:pt x="0" y="0"/>
                </a:moveTo>
                <a:lnTo>
                  <a:pt x="10753706" y="0"/>
                </a:lnTo>
                <a:lnTo>
                  <a:pt x="10748809" y="2522"/>
                </a:lnTo>
                <a:cubicBezTo>
                  <a:pt x="10744031" y="4644"/>
                  <a:pt x="10737551" y="7204"/>
                  <a:pt x="10725330" y="11977"/>
                </a:cubicBezTo>
                <a:cubicBezTo>
                  <a:pt x="10700888" y="21523"/>
                  <a:pt x="10652058" y="39304"/>
                  <a:pt x="10615423" y="52967"/>
                </a:cubicBezTo>
                <a:cubicBezTo>
                  <a:pt x="10598524" y="49017"/>
                  <a:pt x="10550674" y="61360"/>
                  <a:pt x="10533936" y="53095"/>
                </a:cubicBezTo>
                <a:cubicBezTo>
                  <a:pt x="10519435" y="55674"/>
                  <a:pt x="10480156" y="49393"/>
                  <a:pt x="10466876" y="45180"/>
                </a:cubicBezTo>
                <a:cubicBezTo>
                  <a:pt x="10443145" y="68059"/>
                  <a:pt x="10382269" y="71294"/>
                  <a:pt x="10355090" y="89741"/>
                </a:cubicBezTo>
                <a:cubicBezTo>
                  <a:pt x="10286222" y="95376"/>
                  <a:pt x="10146285" y="63529"/>
                  <a:pt x="10087145" y="66115"/>
                </a:cubicBezTo>
                <a:cubicBezTo>
                  <a:pt x="10067575" y="79584"/>
                  <a:pt x="10043111" y="68921"/>
                  <a:pt x="10015902" y="76178"/>
                </a:cubicBezTo>
                <a:cubicBezTo>
                  <a:pt x="9952302" y="84628"/>
                  <a:pt x="9893286" y="103337"/>
                  <a:pt x="9806005" y="102435"/>
                </a:cubicBezTo>
                <a:cubicBezTo>
                  <a:pt x="9782247" y="141133"/>
                  <a:pt x="9674787" y="151643"/>
                  <a:pt x="9602583" y="179170"/>
                </a:cubicBezTo>
                <a:cubicBezTo>
                  <a:pt x="9557658" y="187584"/>
                  <a:pt x="9478290" y="154235"/>
                  <a:pt x="9469719" y="174721"/>
                </a:cubicBezTo>
                <a:cubicBezTo>
                  <a:pt x="9443779" y="165070"/>
                  <a:pt x="9431317" y="185692"/>
                  <a:pt x="9408692" y="189513"/>
                </a:cubicBezTo>
                <a:cubicBezTo>
                  <a:pt x="9387154" y="183843"/>
                  <a:pt x="9380475" y="191089"/>
                  <a:pt x="9364151" y="194072"/>
                </a:cubicBezTo>
                <a:cubicBezTo>
                  <a:pt x="9354686" y="190222"/>
                  <a:pt x="9340485" y="191782"/>
                  <a:pt x="9337751" y="197579"/>
                </a:cubicBezTo>
                <a:cubicBezTo>
                  <a:pt x="9349566" y="209270"/>
                  <a:pt x="9297468" y="207714"/>
                  <a:pt x="9297166" y="216558"/>
                </a:cubicBezTo>
                <a:cubicBezTo>
                  <a:pt x="9269057" y="220999"/>
                  <a:pt x="9139630" y="221783"/>
                  <a:pt x="9123859" y="237356"/>
                </a:cubicBezTo>
                <a:cubicBezTo>
                  <a:pt x="9068176" y="249209"/>
                  <a:pt x="8975349" y="235349"/>
                  <a:pt x="8950741" y="238020"/>
                </a:cubicBezTo>
                <a:cubicBezTo>
                  <a:pt x="8916265" y="215428"/>
                  <a:pt x="8822808" y="292026"/>
                  <a:pt x="8718236" y="303148"/>
                </a:cubicBezTo>
                <a:cubicBezTo>
                  <a:pt x="8703111" y="302060"/>
                  <a:pt x="8695551" y="302792"/>
                  <a:pt x="8694011" y="308812"/>
                </a:cubicBezTo>
                <a:cubicBezTo>
                  <a:pt x="8661810" y="312764"/>
                  <a:pt x="8637956" y="329628"/>
                  <a:pt x="8611976" y="324819"/>
                </a:cubicBezTo>
                <a:cubicBezTo>
                  <a:pt x="8621849" y="336388"/>
                  <a:pt x="8562809" y="325917"/>
                  <a:pt x="8562074" y="337971"/>
                </a:cubicBezTo>
                <a:cubicBezTo>
                  <a:pt x="8543699" y="343978"/>
                  <a:pt x="8511321" y="356396"/>
                  <a:pt x="8501724" y="360865"/>
                </a:cubicBezTo>
                <a:lnTo>
                  <a:pt x="8504489" y="364790"/>
                </a:lnTo>
                <a:lnTo>
                  <a:pt x="8492774" y="366181"/>
                </a:lnTo>
                <a:lnTo>
                  <a:pt x="8466405" y="368724"/>
                </a:lnTo>
                <a:cubicBezTo>
                  <a:pt x="8455454" y="372229"/>
                  <a:pt x="8440175" y="385805"/>
                  <a:pt x="8427069" y="387211"/>
                </a:cubicBezTo>
                <a:cubicBezTo>
                  <a:pt x="8400442" y="392215"/>
                  <a:pt x="8397079" y="382989"/>
                  <a:pt x="8387766" y="377161"/>
                </a:cubicBezTo>
                <a:cubicBezTo>
                  <a:pt x="8369233" y="378548"/>
                  <a:pt x="8334756" y="390869"/>
                  <a:pt x="8315874" y="395527"/>
                </a:cubicBezTo>
                <a:cubicBezTo>
                  <a:pt x="8306664" y="400500"/>
                  <a:pt x="8272845" y="393679"/>
                  <a:pt x="8274474" y="405112"/>
                </a:cubicBezTo>
                <a:cubicBezTo>
                  <a:pt x="8255483" y="406194"/>
                  <a:pt x="8244963" y="408376"/>
                  <a:pt x="8234664" y="410219"/>
                </a:cubicBezTo>
                <a:lnTo>
                  <a:pt x="8211268" y="416791"/>
                </a:lnTo>
                <a:cubicBezTo>
                  <a:pt x="8204720" y="419941"/>
                  <a:pt x="8197411" y="422004"/>
                  <a:pt x="8188615" y="421755"/>
                </a:cubicBezTo>
                <a:lnTo>
                  <a:pt x="8179981" y="420402"/>
                </a:lnTo>
                <a:lnTo>
                  <a:pt x="8179307" y="422516"/>
                </a:lnTo>
                <a:cubicBezTo>
                  <a:pt x="8179027" y="425797"/>
                  <a:pt x="8175790" y="448341"/>
                  <a:pt x="8147929" y="450302"/>
                </a:cubicBezTo>
                <a:cubicBezTo>
                  <a:pt x="8130300" y="457967"/>
                  <a:pt x="8114933" y="461015"/>
                  <a:pt x="8089136" y="465283"/>
                </a:cubicBezTo>
                <a:cubicBezTo>
                  <a:pt x="8072810" y="465920"/>
                  <a:pt x="8069376" y="451569"/>
                  <a:pt x="8049973" y="454121"/>
                </a:cubicBezTo>
                <a:cubicBezTo>
                  <a:pt x="7974508" y="471465"/>
                  <a:pt x="8006050" y="447139"/>
                  <a:pt x="7965913" y="464415"/>
                </a:cubicBezTo>
                <a:cubicBezTo>
                  <a:pt x="7958234" y="466025"/>
                  <a:pt x="7951405" y="465800"/>
                  <a:pt x="7945093" y="464798"/>
                </a:cubicBezTo>
                <a:lnTo>
                  <a:pt x="7935335" y="462442"/>
                </a:lnTo>
                <a:lnTo>
                  <a:pt x="7904779" y="471429"/>
                </a:lnTo>
                <a:cubicBezTo>
                  <a:pt x="7889387" y="474999"/>
                  <a:pt x="7872867" y="477951"/>
                  <a:pt x="7855604" y="480199"/>
                </a:cubicBezTo>
                <a:cubicBezTo>
                  <a:pt x="7850005" y="476378"/>
                  <a:pt x="7838628" y="483595"/>
                  <a:pt x="7832630" y="485371"/>
                </a:cubicBezTo>
                <a:cubicBezTo>
                  <a:pt x="7831473" y="482645"/>
                  <a:pt x="7816623" y="482661"/>
                  <a:pt x="7812438" y="485391"/>
                </a:cubicBezTo>
                <a:cubicBezTo>
                  <a:pt x="7709470" y="505049"/>
                  <a:pt x="7759426" y="473956"/>
                  <a:pt x="7701399" y="495197"/>
                </a:cubicBezTo>
                <a:cubicBezTo>
                  <a:pt x="7690986" y="496989"/>
                  <a:pt x="7682397" y="496365"/>
                  <a:pt x="7674778" y="494723"/>
                </a:cubicBezTo>
                <a:lnTo>
                  <a:pt x="7660445" y="490194"/>
                </a:lnTo>
                <a:lnTo>
                  <a:pt x="7651781" y="493084"/>
                </a:lnTo>
                <a:cubicBezTo>
                  <a:pt x="7616113" y="496548"/>
                  <a:pt x="7603273" y="491735"/>
                  <a:pt x="7584807" y="499490"/>
                </a:cubicBezTo>
                <a:cubicBezTo>
                  <a:pt x="7549256" y="490212"/>
                  <a:pt x="7563949" y="500167"/>
                  <a:pt x="7541324" y="504184"/>
                </a:cubicBezTo>
                <a:cubicBezTo>
                  <a:pt x="7523851" y="508307"/>
                  <a:pt x="7559546" y="509825"/>
                  <a:pt x="7541756" y="512184"/>
                </a:cubicBezTo>
                <a:cubicBezTo>
                  <a:pt x="7520963" y="510864"/>
                  <a:pt x="7525755" y="520497"/>
                  <a:pt x="7503906" y="518551"/>
                </a:cubicBezTo>
                <a:cubicBezTo>
                  <a:pt x="7505924" y="510774"/>
                  <a:pt x="7464361" y="523683"/>
                  <a:pt x="7460411" y="517415"/>
                </a:cubicBezTo>
                <a:lnTo>
                  <a:pt x="7460116" y="517548"/>
                </a:lnTo>
                <a:cubicBezTo>
                  <a:pt x="7447785" y="530928"/>
                  <a:pt x="7310141" y="550568"/>
                  <a:pt x="7297810" y="563947"/>
                </a:cubicBezTo>
                <a:cubicBezTo>
                  <a:pt x="7221791" y="605698"/>
                  <a:pt x="7039072" y="646008"/>
                  <a:pt x="6946388" y="665244"/>
                </a:cubicBezTo>
                <a:cubicBezTo>
                  <a:pt x="6853704" y="684480"/>
                  <a:pt x="6804875" y="677485"/>
                  <a:pt x="6741704" y="679365"/>
                </a:cubicBezTo>
                <a:lnTo>
                  <a:pt x="6624680" y="677674"/>
                </a:lnTo>
                <a:lnTo>
                  <a:pt x="6605700" y="683566"/>
                </a:lnTo>
                <a:cubicBezTo>
                  <a:pt x="6603309" y="685184"/>
                  <a:pt x="6599550" y="685647"/>
                  <a:pt x="6576922" y="683030"/>
                </a:cubicBezTo>
                <a:cubicBezTo>
                  <a:pt x="6527275" y="698355"/>
                  <a:pt x="6440981" y="702347"/>
                  <a:pt x="6405123" y="721946"/>
                </a:cubicBezTo>
                <a:cubicBezTo>
                  <a:pt x="6407963" y="715467"/>
                  <a:pt x="6383450" y="712913"/>
                  <a:pt x="6368938" y="717341"/>
                </a:cubicBezTo>
                <a:cubicBezTo>
                  <a:pt x="6377914" y="692119"/>
                  <a:pt x="6315316" y="744281"/>
                  <a:pt x="6295102" y="729508"/>
                </a:cubicBezTo>
                <a:cubicBezTo>
                  <a:pt x="6300358" y="744473"/>
                  <a:pt x="6240070" y="776254"/>
                  <a:pt x="6202084" y="767091"/>
                </a:cubicBezTo>
                <a:cubicBezTo>
                  <a:pt x="6152826" y="774744"/>
                  <a:pt x="6122010" y="790367"/>
                  <a:pt x="6067157" y="790339"/>
                </a:cubicBezTo>
                <a:cubicBezTo>
                  <a:pt x="6066310" y="792484"/>
                  <a:pt x="6064283" y="794403"/>
                  <a:pt x="6061443" y="796151"/>
                </a:cubicBezTo>
                <a:lnTo>
                  <a:pt x="6051406" y="800684"/>
                </a:lnTo>
                <a:lnTo>
                  <a:pt x="6049097" y="800636"/>
                </a:lnTo>
                <a:cubicBezTo>
                  <a:pt x="6040408" y="801393"/>
                  <a:pt x="6036299" y="802645"/>
                  <a:pt x="6034222" y="804110"/>
                </a:cubicBezTo>
                <a:lnTo>
                  <a:pt x="6033121" y="806078"/>
                </a:lnTo>
                <a:lnTo>
                  <a:pt x="6023593" y="808842"/>
                </a:lnTo>
                <a:lnTo>
                  <a:pt x="6006639" y="815304"/>
                </a:lnTo>
                <a:lnTo>
                  <a:pt x="6001762" y="815557"/>
                </a:lnTo>
                <a:lnTo>
                  <a:pt x="5973534" y="823815"/>
                </a:lnTo>
                <a:lnTo>
                  <a:pt x="5972336" y="823476"/>
                </a:lnTo>
                <a:cubicBezTo>
                  <a:pt x="5969004" y="822901"/>
                  <a:pt x="5965329" y="822833"/>
                  <a:pt x="5960841" y="823819"/>
                </a:cubicBezTo>
                <a:cubicBezTo>
                  <a:pt x="5955860" y="815655"/>
                  <a:pt x="5953515" y="821882"/>
                  <a:pt x="5940719" y="825514"/>
                </a:cubicBezTo>
                <a:cubicBezTo>
                  <a:pt x="5930130" y="813644"/>
                  <a:pt x="5900943" y="827979"/>
                  <a:pt x="5884298" y="823806"/>
                </a:cubicBezTo>
                <a:cubicBezTo>
                  <a:pt x="5875133" y="826741"/>
                  <a:pt x="5865250" y="829630"/>
                  <a:pt x="5854779" y="832365"/>
                </a:cubicBezTo>
                <a:lnTo>
                  <a:pt x="5848382" y="833844"/>
                </a:lnTo>
                <a:lnTo>
                  <a:pt x="5848066" y="833772"/>
                </a:lnTo>
                <a:cubicBezTo>
                  <a:pt x="5846273" y="833879"/>
                  <a:pt x="5844018" y="834284"/>
                  <a:pt x="5840944" y="835132"/>
                </a:cubicBezTo>
                <a:lnTo>
                  <a:pt x="5836719" y="836539"/>
                </a:lnTo>
                <a:lnTo>
                  <a:pt x="5824311" y="839408"/>
                </a:lnTo>
                <a:lnTo>
                  <a:pt x="5818788" y="839727"/>
                </a:lnTo>
                <a:cubicBezTo>
                  <a:pt x="5797008" y="838594"/>
                  <a:pt x="5786883" y="822081"/>
                  <a:pt x="5763953" y="834282"/>
                </a:cubicBezTo>
                <a:cubicBezTo>
                  <a:pt x="5726813" y="837521"/>
                  <a:pt x="5699446" y="830949"/>
                  <a:pt x="5667748" y="840211"/>
                </a:cubicBezTo>
                <a:cubicBezTo>
                  <a:pt x="5632959" y="843205"/>
                  <a:pt x="5601436" y="842280"/>
                  <a:pt x="5573108" y="847611"/>
                </a:cubicBezTo>
                <a:cubicBezTo>
                  <a:pt x="5560030" y="845832"/>
                  <a:pt x="5549547" y="851598"/>
                  <a:pt x="5539137" y="851033"/>
                </a:cubicBezTo>
                <a:cubicBezTo>
                  <a:pt x="5528728" y="850467"/>
                  <a:pt x="5529256" y="837509"/>
                  <a:pt x="5510651" y="844215"/>
                </a:cubicBezTo>
                <a:cubicBezTo>
                  <a:pt x="5494241" y="833607"/>
                  <a:pt x="5466101" y="839171"/>
                  <a:pt x="5457331" y="839159"/>
                </a:cubicBezTo>
                <a:lnTo>
                  <a:pt x="5410613" y="834358"/>
                </a:lnTo>
                <a:lnTo>
                  <a:pt x="5370040" y="862127"/>
                </a:lnTo>
                <a:cubicBezTo>
                  <a:pt x="5357863" y="856469"/>
                  <a:pt x="5319115" y="868069"/>
                  <a:pt x="5318778" y="855310"/>
                </a:cubicBezTo>
                <a:cubicBezTo>
                  <a:pt x="5303920" y="857760"/>
                  <a:pt x="5296727" y="863736"/>
                  <a:pt x="5298645" y="855171"/>
                </a:cubicBezTo>
                <a:cubicBezTo>
                  <a:pt x="5287819" y="855897"/>
                  <a:pt x="5267444" y="857825"/>
                  <a:pt x="5253828" y="859670"/>
                </a:cubicBezTo>
                <a:lnTo>
                  <a:pt x="5216955" y="866245"/>
                </a:lnTo>
                <a:lnTo>
                  <a:pt x="5214344" y="868102"/>
                </a:lnTo>
                <a:cubicBezTo>
                  <a:pt x="5210778" y="868719"/>
                  <a:pt x="5200859" y="869042"/>
                  <a:pt x="5195561" y="869949"/>
                </a:cubicBezTo>
                <a:lnTo>
                  <a:pt x="5182555" y="873542"/>
                </a:lnTo>
                <a:cubicBezTo>
                  <a:pt x="5178496" y="875023"/>
                  <a:pt x="5175066" y="876746"/>
                  <a:pt x="5172552" y="878801"/>
                </a:cubicBezTo>
                <a:cubicBezTo>
                  <a:pt x="5121406" y="873797"/>
                  <a:pt x="5080096" y="886529"/>
                  <a:pt x="5027993" y="889666"/>
                </a:cubicBezTo>
                <a:cubicBezTo>
                  <a:pt x="4999924" y="877115"/>
                  <a:pt x="4946973" y="919452"/>
                  <a:pt x="4939844" y="934802"/>
                </a:cubicBezTo>
                <a:cubicBezTo>
                  <a:pt x="4895154" y="940701"/>
                  <a:pt x="4844006" y="928240"/>
                  <a:pt x="4792576" y="934820"/>
                </a:cubicBezTo>
                <a:lnTo>
                  <a:pt x="4602423" y="958063"/>
                </a:lnTo>
                <a:cubicBezTo>
                  <a:pt x="4488530" y="967131"/>
                  <a:pt x="4399004" y="969822"/>
                  <a:pt x="4290656" y="969152"/>
                </a:cubicBezTo>
                <a:cubicBezTo>
                  <a:pt x="4182308" y="968482"/>
                  <a:pt x="4046938" y="971167"/>
                  <a:pt x="3952334" y="954043"/>
                </a:cubicBezTo>
                <a:lnTo>
                  <a:pt x="3858560" y="948781"/>
                </a:lnTo>
                <a:lnTo>
                  <a:pt x="3846597" y="948382"/>
                </a:lnTo>
                <a:cubicBezTo>
                  <a:pt x="3807516" y="956616"/>
                  <a:pt x="3767475" y="941640"/>
                  <a:pt x="3736044" y="947759"/>
                </a:cubicBezTo>
                <a:cubicBezTo>
                  <a:pt x="3727323" y="948128"/>
                  <a:pt x="3719828" y="947771"/>
                  <a:pt x="3713136" y="946963"/>
                </a:cubicBezTo>
                <a:lnTo>
                  <a:pt x="3695939" y="943639"/>
                </a:lnTo>
                <a:lnTo>
                  <a:pt x="3694125" y="940567"/>
                </a:lnTo>
                <a:lnTo>
                  <a:pt x="3681925" y="939706"/>
                </a:lnTo>
                <a:lnTo>
                  <a:pt x="3679204" y="938926"/>
                </a:lnTo>
                <a:cubicBezTo>
                  <a:pt x="3668160" y="939028"/>
                  <a:pt x="3634193" y="940875"/>
                  <a:pt x="3615656" y="940320"/>
                </a:cubicBezTo>
                <a:cubicBezTo>
                  <a:pt x="3582626" y="936974"/>
                  <a:pt x="3593904" y="949140"/>
                  <a:pt x="3567983" y="935596"/>
                </a:cubicBezTo>
                <a:cubicBezTo>
                  <a:pt x="3504185" y="939048"/>
                  <a:pt x="3482818" y="922224"/>
                  <a:pt x="3422423" y="932129"/>
                </a:cubicBezTo>
                <a:cubicBezTo>
                  <a:pt x="3369166" y="933413"/>
                  <a:pt x="3329486" y="910108"/>
                  <a:pt x="3310925" y="911072"/>
                </a:cubicBezTo>
                <a:cubicBezTo>
                  <a:pt x="3261363" y="909787"/>
                  <a:pt x="3198415" y="933574"/>
                  <a:pt x="3139421" y="934151"/>
                </a:cubicBezTo>
                <a:cubicBezTo>
                  <a:pt x="3088799" y="931012"/>
                  <a:pt x="3038941" y="938464"/>
                  <a:pt x="2996922" y="927537"/>
                </a:cubicBezTo>
                <a:cubicBezTo>
                  <a:pt x="2992673" y="929234"/>
                  <a:pt x="2987900" y="930498"/>
                  <a:pt x="2982785" y="931453"/>
                </a:cubicBezTo>
                <a:lnTo>
                  <a:pt x="2967478" y="933397"/>
                </a:lnTo>
                <a:lnTo>
                  <a:pt x="2948552" y="932961"/>
                </a:lnTo>
                <a:lnTo>
                  <a:pt x="2944404" y="934452"/>
                </a:lnTo>
                <a:lnTo>
                  <a:pt x="2908608" y="937205"/>
                </a:lnTo>
                <a:lnTo>
                  <a:pt x="2904443" y="936455"/>
                </a:lnTo>
                <a:lnTo>
                  <a:pt x="2868935" y="938022"/>
                </a:lnTo>
                <a:lnTo>
                  <a:pt x="2868586" y="937487"/>
                </a:lnTo>
                <a:cubicBezTo>
                  <a:pt x="2866994" y="936327"/>
                  <a:pt x="2864292" y="935538"/>
                  <a:pt x="2859191" y="935503"/>
                </a:cubicBezTo>
                <a:cubicBezTo>
                  <a:pt x="2869075" y="927418"/>
                  <a:pt x="2856828" y="932364"/>
                  <a:pt x="2840915" y="932977"/>
                </a:cubicBezTo>
                <a:lnTo>
                  <a:pt x="2763509" y="921850"/>
                </a:lnTo>
                <a:lnTo>
                  <a:pt x="2756121" y="921864"/>
                </a:lnTo>
                <a:cubicBezTo>
                  <a:pt x="2756081" y="921822"/>
                  <a:pt x="2756039" y="921781"/>
                  <a:pt x="2755998" y="921739"/>
                </a:cubicBezTo>
                <a:cubicBezTo>
                  <a:pt x="2754445" y="921476"/>
                  <a:pt x="2752036" y="921380"/>
                  <a:pt x="2748255" y="921505"/>
                </a:cubicBezTo>
                <a:lnTo>
                  <a:pt x="2694601" y="915575"/>
                </a:lnTo>
                <a:cubicBezTo>
                  <a:pt x="2671223" y="919874"/>
                  <a:pt x="2666972" y="913376"/>
                  <a:pt x="2635357" y="910976"/>
                </a:cubicBezTo>
                <a:cubicBezTo>
                  <a:pt x="2621906" y="915051"/>
                  <a:pt x="2611315" y="913542"/>
                  <a:pt x="2601047" y="910263"/>
                </a:cubicBezTo>
                <a:cubicBezTo>
                  <a:pt x="2570084" y="912074"/>
                  <a:pt x="2542135" y="907435"/>
                  <a:pt x="2507482" y="906211"/>
                </a:cubicBezTo>
                <a:cubicBezTo>
                  <a:pt x="2469706" y="911437"/>
                  <a:pt x="2450920" y="901812"/>
                  <a:pt x="2413884" y="900545"/>
                </a:cubicBezTo>
                <a:cubicBezTo>
                  <a:pt x="2381338" y="909664"/>
                  <a:pt x="2387753" y="892438"/>
                  <a:pt x="2368912" y="888755"/>
                </a:cubicBezTo>
                <a:lnTo>
                  <a:pt x="2349490" y="889719"/>
                </a:lnTo>
                <a:lnTo>
                  <a:pt x="2344290" y="890584"/>
                </a:lnTo>
                <a:cubicBezTo>
                  <a:pt x="2340673" y="891041"/>
                  <a:pt x="2338228" y="891167"/>
                  <a:pt x="2336488" y="891058"/>
                </a:cubicBezTo>
                <a:lnTo>
                  <a:pt x="2329015" y="891627"/>
                </a:lnTo>
                <a:cubicBezTo>
                  <a:pt x="2316843" y="893039"/>
                  <a:pt x="2305064" y="894669"/>
                  <a:pt x="2293898" y="896431"/>
                </a:cubicBezTo>
                <a:cubicBezTo>
                  <a:pt x="2282637" y="890404"/>
                  <a:pt x="2242346" y="900851"/>
                  <a:pt x="2243927" y="888076"/>
                </a:cubicBezTo>
                <a:cubicBezTo>
                  <a:pt x="2228778" y="890081"/>
                  <a:pt x="2220725" y="895845"/>
                  <a:pt x="2223920" y="887331"/>
                </a:cubicBezTo>
                <a:cubicBezTo>
                  <a:pt x="2218877" y="887756"/>
                  <a:pt x="2215583" y="887254"/>
                  <a:pt x="2213081" y="886302"/>
                </a:cubicBezTo>
                <a:lnTo>
                  <a:pt x="2212307" y="885829"/>
                </a:lnTo>
                <a:lnTo>
                  <a:pt x="2152321" y="894418"/>
                </a:lnTo>
                <a:lnTo>
                  <a:pt x="2140985" y="895968"/>
                </a:lnTo>
                <a:lnTo>
                  <a:pt x="2121210" y="899354"/>
                </a:lnTo>
                <a:lnTo>
                  <a:pt x="2119146" y="899033"/>
                </a:lnTo>
                <a:lnTo>
                  <a:pt x="2105666" y="902240"/>
                </a:lnTo>
                <a:cubicBezTo>
                  <a:pt x="2101407" y="903601"/>
                  <a:pt x="2097735" y="905221"/>
                  <a:pt x="2094924" y="907203"/>
                </a:cubicBezTo>
                <a:cubicBezTo>
                  <a:pt x="2044793" y="900664"/>
                  <a:pt x="2001785" y="912168"/>
                  <a:pt x="1949478" y="913748"/>
                </a:cubicBezTo>
                <a:cubicBezTo>
                  <a:pt x="1891937" y="919585"/>
                  <a:pt x="1810334" y="935486"/>
                  <a:pt x="1749684" y="942223"/>
                </a:cubicBezTo>
                <a:lnTo>
                  <a:pt x="1585576" y="954170"/>
                </a:lnTo>
                <a:cubicBezTo>
                  <a:pt x="1549165" y="943719"/>
                  <a:pt x="1511425" y="950847"/>
                  <a:pt x="1476250" y="950653"/>
                </a:cubicBezTo>
                <a:cubicBezTo>
                  <a:pt x="1488515" y="961596"/>
                  <a:pt x="1432660" y="946795"/>
                  <a:pt x="1433927" y="959926"/>
                </a:cubicBezTo>
                <a:cubicBezTo>
                  <a:pt x="1427485" y="959475"/>
                  <a:pt x="1421205" y="958623"/>
                  <a:pt x="1414893" y="957671"/>
                </a:cubicBezTo>
                <a:lnTo>
                  <a:pt x="1411585" y="957179"/>
                </a:lnTo>
                <a:lnTo>
                  <a:pt x="1398896" y="957460"/>
                </a:lnTo>
                <a:lnTo>
                  <a:pt x="1394632" y="954725"/>
                </a:lnTo>
                <a:lnTo>
                  <a:pt x="1375043" y="953132"/>
                </a:lnTo>
                <a:cubicBezTo>
                  <a:pt x="1367813" y="952970"/>
                  <a:pt x="1360155" y="953305"/>
                  <a:pt x="1351876" y="954436"/>
                </a:cubicBezTo>
                <a:cubicBezTo>
                  <a:pt x="1325912" y="963028"/>
                  <a:pt x="1274459" y="952492"/>
                  <a:pt x="1242676" y="963767"/>
                </a:cubicBezTo>
                <a:cubicBezTo>
                  <a:pt x="1230276" y="966918"/>
                  <a:pt x="1216715" y="977098"/>
                  <a:pt x="1205993" y="974080"/>
                </a:cubicBezTo>
                <a:cubicBezTo>
                  <a:pt x="1174251" y="974112"/>
                  <a:pt x="1086982" y="964420"/>
                  <a:pt x="1052221" y="963954"/>
                </a:cubicBezTo>
                <a:cubicBezTo>
                  <a:pt x="1038515" y="970622"/>
                  <a:pt x="1009522" y="962342"/>
                  <a:pt x="968270" y="964761"/>
                </a:cubicBezTo>
                <a:cubicBezTo>
                  <a:pt x="943437" y="973698"/>
                  <a:pt x="900136" y="991017"/>
                  <a:pt x="874493" y="998122"/>
                </a:cubicBezTo>
                <a:cubicBezTo>
                  <a:pt x="848849" y="1005226"/>
                  <a:pt x="853424" y="1009427"/>
                  <a:pt x="814411" y="1007391"/>
                </a:cubicBezTo>
                <a:cubicBezTo>
                  <a:pt x="765926" y="1022821"/>
                  <a:pt x="732885" y="1009859"/>
                  <a:pt x="688604" y="1015631"/>
                </a:cubicBezTo>
                <a:cubicBezTo>
                  <a:pt x="638045" y="1020877"/>
                  <a:pt x="677999" y="1011556"/>
                  <a:pt x="618171" y="1027260"/>
                </a:cubicBezTo>
                <a:cubicBezTo>
                  <a:pt x="609680" y="1023165"/>
                  <a:pt x="583253" y="1020277"/>
                  <a:pt x="570379" y="1023487"/>
                </a:cubicBezTo>
                <a:cubicBezTo>
                  <a:pt x="543992" y="1022523"/>
                  <a:pt x="505183" y="1001686"/>
                  <a:pt x="482519" y="1002108"/>
                </a:cubicBezTo>
                <a:cubicBezTo>
                  <a:pt x="464011" y="1002285"/>
                  <a:pt x="495211" y="1007995"/>
                  <a:pt x="475319" y="1009922"/>
                </a:cubicBezTo>
                <a:cubicBezTo>
                  <a:pt x="450818" y="1011135"/>
                  <a:pt x="454804" y="1022539"/>
                  <a:pt x="431104" y="1009317"/>
                </a:cubicBezTo>
                <a:cubicBezTo>
                  <a:pt x="406857" y="1014651"/>
                  <a:pt x="399686" y="1008456"/>
                  <a:pt x="363782" y="1007585"/>
                </a:cubicBezTo>
                <a:cubicBezTo>
                  <a:pt x="350440" y="1012231"/>
                  <a:pt x="338145" y="1011245"/>
                  <a:pt x="325533" y="1008502"/>
                </a:cubicBezTo>
                <a:cubicBezTo>
                  <a:pt x="291944" y="1011745"/>
                  <a:pt x="259251" y="1008497"/>
                  <a:pt x="220429" y="1008927"/>
                </a:cubicBezTo>
                <a:cubicBezTo>
                  <a:pt x="180594" y="1015852"/>
                  <a:pt x="156150" y="1007265"/>
                  <a:pt x="114676" y="1007765"/>
                </a:cubicBezTo>
                <a:cubicBezTo>
                  <a:pt x="85718" y="1006195"/>
                  <a:pt x="43316" y="1001491"/>
                  <a:pt x="13470" y="998544"/>
                </a:cubicBezTo>
                <a:lnTo>
                  <a:pt x="0" y="997355"/>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66512922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AA5643-7377-76CA-E119-26C589BF6E8B}"/>
              </a:ext>
            </a:extLst>
          </p:cNvPr>
          <p:cNvSpPr>
            <a:spLocks noGrp="1"/>
          </p:cNvSpPr>
          <p:nvPr>
            <p:ph type="title"/>
          </p:nvPr>
        </p:nvSpPr>
        <p:spPr/>
        <p:txBody>
          <a:bodyPr>
            <a:normAutofit fontScale="90000"/>
          </a:bodyPr>
          <a:lstStyle/>
          <a:p>
            <a:r>
              <a:rPr lang="en-US" b="1" i="0" dirty="0">
                <a:solidFill>
                  <a:srgbClr val="323232"/>
                </a:solidFill>
                <a:effectLst/>
                <a:latin typeface="Arial" panose="020B0604020202020204" pitchFamily="34" charset="0"/>
              </a:rPr>
              <a:t>How ad auctions work</a:t>
            </a:r>
            <a:br>
              <a:rPr lang="en-US" b="1" i="0" dirty="0">
                <a:solidFill>
                  <a:srgbClr val="323232"/>
                </a:solidFill>
                <a:effectLst/>
                <a:latin typeface="Arial" panose="020B0604020202020204" pitchFamily="34" charset="0"/>
              </a:rPr>
            </a:br>
            <a:endParaRPr lang="en-US" dirty="0"/>
          </a:p>
        </p:txBody>
      </p:sp>
      <p:sp>
        <p:nvSpPr>
          <p:cNvPr id="3" name="Content Placeholder 2">
            <a:extLst>
              <a:ext uri="{FF2B5EF4-FFF2-40B4-BE49-F238E27FC236}">
                <a16:creationId xmlns:a16="http://schemas.microsoft.com/office/drawing/2014/main" id="{00E9CFB9-4DB2-F0DA-F8FC-B2D2BD88BDAD}"/>
              </a:ext>
            </a:extLst>
          </p:cNvPr>
          <p:cNvSpPr>
            <a:spLocks noGrp="1"/>
          </p:cNvSpPr>
          <p:nvPr>
            <p:ph idx="1"/>
          </p:nvPr>
        </p:nvSpPr>
        <p:spPr/>
        <p:txBody>
          <a:bodyPr>
            <a:normAutofit fontScale="92500" lnSpcReduction="20000"/>
          </a:bodyPr>
          <a:lstStyle/>
          <a:p>
            <a:r>
              <a:rPr lang="en-US" dirty="0"/>
              <a:t>For Google, Bing and Yahoo, all ads must go through an auction process that takes place every time a user makes a search</a:t>
            </a:r>
          </a:p>
          <a:p>
            <a:r>
              <a:rPr lang="en-US" dirty="0"/>
              <a:t>The SEM campaign with the biggest budget does not always get the top spot. Competitors with a lower bid can win ad space over organizations with higher bids if their content is more relevant. Also, some of the factors that determine organic search engine ranking also come into play in the Google auction, such as trust signals and web traffic.</a:t>
            </a:r>
          </a:p>
        </p:txBody>
      </p:sp>
    </p:spTree>
    <p:extLst>
      <p:ext uri="{BB962C8B-B14F-4D97-AF65-F5344CB8AC3E}">
        <p14:creationId xmlns:p14="http://schemas.microsoft.com/office/powerpoint/2010/main" val="126588405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27EAA4-4F0E-8C7D-777D-E0835AF89169}"/>
              </a:ext>
            </a:extLst>
          </p:cNvPr>
          <p:cNvSpPr>
            <a:spLocks noGrp="1"/>
          </p:cNvSpPr>
          <p:nvPr>
            <p:ph type="title"/>
          </p:nvPr>
        </p:nvSpPr>
        <p:spPr/>
        <p:txBody>
          <a:bodyPr>
            <a:normAutofit fontScale="90000"/>
          </a:bodyPr>
          <a:lstStyle/>
          <a:p>
            <a:r>
              <a:rPr lang="en-US" b="1" i="0">
                <a:solidFill>
                  <a:srgbClr val="323232"/>
                </a:solidFill>
                <a:effectLst/>
                <a:latin typeface="Arial" panose="020B0604020202020204" pitchFamily="34" charset="0"/>
              </a:rPr>
              <a:t>How ad auctions work</a:t>
            </a:r>
            <a:br>
              <a:rPr lang="en-US" b="1" i="0">
                <a:solidFill>
                  <a:srgbClr val="323232"/>
                </a:solidFill>
                <a:effectLst/>
                <a:latin typeface="Arial" panose="020B0604020202020204" pitchFamily="34" charset="0"/>
              </a:rPr>
            </a:br>
            <a:endParaRPr lang="en-US"/>
          </a:p>
        </p:txBody>
      </p:sp>
      <p:sp>
        <p:nvSpPr>
          <p:cNvPr id="3" name="Content Placeholder 2">
            <a:extLst>
              <a:ext uri="{FF2B5EF4-FFF2-40B4-BE49-F238E27FC236}">
                <a16:creationId xmlns:a16="http://schemas.microsoft.com/office/drawing/2014/main" id="{8A9065FE-B0A0-803F-83C7-9CABCB52E7C6}"/>
              </a:ext>
            </a:extLst>
          </p:cNvPr>
          <p:cNvSpPr>
            <a:spLocks noGrp="1"/>
          </p:cNvSpPr>
          <p:nvPr>
            <p:ph idx="1"/>
          </p:nvPr>
        </p:nvSpPr>
        <p:spPr/>
        <p:txBody>
          <a:bodyPr>
            <a:normAutofit fontScale="62500" lnSpcReduction="20000"/>
          </a:bodyPr>
          <a:lstStyle/>
          <a:p>
            <a:r>
              <a:rPr lang="en-US" dirty="0"/>
              <a:t>Bidding. The SEM campaign enters the maximum amount it is willing to pay for a keyword.</a:t>
            </a:r>
          </a:p>
          <a:p>
            <a:r>
              <a:rPr lang="en-US" dirty="0"/>
              <a:t>Quality score. Platforms like Google Ads grade the ad and the website hosting it based on the keywords used, the UX of the website, how useful the content on the ad's landing page is and ad assets, such as phone numbers and links that might be useful to visitors. </a:t>
            </a:r>
          </a:p>
          <a:p>
            <a:r>
              <a:rPr lang="en-US" dirty="0"/>
              <a:t>Context considerations. Because auctions happen every time a user makes a search, search engines like Google and Bing also consider contextual information in determining an ad's ranking. These include the searcher's physical location, search history, the time of the search, the device used to make the search, and other ads and organic search results on the page.</a:t>
            </a:r>
          </a:p>
          <a:p>
            <a:r>
              <a:rPr lang="en-US" dirty="0"/>
              <a:t>Ad rank determined. An ad rank is awarded to the bidder. Because of all the metrics Google considers in addition to the price of the bid, the highest ad rank is not guaranteed to go to the highest bidder.</a:t>
            </a:r>
          </a:p>
        </p:txBody>
      </p:sp>
    </p:spTree>
    <p:extLst>
      <p:ext uri="{BB962C8B-B14F-4D97-AF65-F5344CB8AC3E}">
        <p14:creationId xmlns:p14="http://schemas.microsoft.com/office/powerpoint/2010/main" val="33601734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9AA506-052C-11B9-B9A5-0D08CB96590A}"/>
              </a:ext>
            </a:extLst>
          </p:cNvPr>
          <p:cNvSpPr>
            <a:spLocks noGrp="1"/>
          </p:cNvSpPr>
          <p:nvPr>
            <p:ph type="title"/>
          </p:nvPr>
        </p:nvSpPr>
        <p:spPr/>
        <p:txBody>
          <a:bodyPr>
            <a:normAutofit fontScale="90000"/>
          </a:bodyPr>
          <a:lstStyle/>
          <a:p>
            <a:r>
              <a:rPr lang="en-US" b="1" i="0" dirty="0">
                <a:solidFill>
                  <a:srgbClr val="1D1C22"/>
                </a:solidFill>
                <a:effectLst/>
                <a:latin typeface="__sofiaProRegular_765997"/>
              </a:rPr>
              <a:t>Think mobile-first.</a:t>
            </a:r>
            <a:br>
              <a:rPr lang="en-US" b="1" i="0" dirty="0">
                <a:solidFill>
                  <a:srgbClr val="1D1C22"/>
                </a:solidFill>
                <a:effectLst/>
                <a:latin typeface="__sofiaProRegular_765997"/>
              </a:rPr>
            </a:br>
            <a:endParaRPr lang="en-US" dirty="0"/>
          </a:p>
        </p:txBody>
      </p:sp>
      <p:sp>
        <p:nvSpPr>
          <p:cNvPr id="3" name="Content Placeholder 2">
            <a:extLst>
              <a:ext uri="{FF2B5EF4-FFF2-40B4-BE49-F238E27FC236}">
                <a16:creationId xmlns:a16="http://schemas.microsoft.com/office/drawing/2014/main" id="{AFFA7024-AA78-22BD-538B-42F57173307A}"/>
              </a:ext>
            </a:extLst>
          </p:cNvPr>
          <p:cNvSpPr>
            <a:spLocks noGrp="1"/>
          </p:cNvSpPr>
          <p:nvPr>
            <p:ph idx="1"/>
          </p:nvPr>
        </p:nvSpPr>
        <p:spPr/>
        <p:txBody>
          <a:bodyPr/>
          <a:lstStyle/>
          <a:p>
            <a:r>
              <a:rPr lang="en-US" b="0" i="0" dirty="0">
                <a:solidFill>
                  <a:srgbClr val="1D1C22"/>
                </a:solidFill>
                <a:effectLst/>
                <a:latin typeface="Georgia" panose="02040502050405020303" pitchFamily="18" charset="0"/>
              </a:rPr>
              <a:t>it is important to deliver information about your products and services in an optimized mobile format. Without this, your pages load slowly on smartphones and tablets, and will be difficult to view, alienating mobile users. </a:t>
            </a:r>
            <a:endParaRPr lang="en-US" dirty="0"/>
          </a:p>
        </p:txBody>
      </p:sp>
    </p:spTree>
    <p:extLst>
      <p:ext uri="{BB962C8B-B14F-4D97-AF65-F5344CB8AC3E}">
        <p14:creationId xmlns:p14="http://schemas.microsoft.com/office/powerpoint/2010/main" val="38257037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A73D29-3B41-DCEE-BE10-8912255FEDEE}"/>
              </a:ext>
            </a:extLst>
          </p:cNvPr>
          <p:cNvSpPr>
            <a:spLocks noGrp="1"/>
          </p:cNvSpPr>
          <p:nvPr>
            <p:ph type="title"/>
          </p:nvPr>
        </p:nvSpPr>
        <p:spPr/>
        <p:txBody>
          <a:bodyPr>
            <a:normAutofit fontScale="90000"/>
          </a:bodyPr>
          <a:lstStyle/>
          <a:p>
            <a:r>
              <a:rPr lang="en-US" b="1" i="0" dirty="0">
                <a:solidFill>
                  <a:srgbClr val="1D1C22"/>
                </a:solidFill>
                <a:effectLst/>
                <a:latin typeface="__sofiaProRegular_765997"/>
              </a:rPr>
              <a:t>Make your website 100 percent secure.</a:t>
            </a:r>
            <a:br>
              <a:rPr lang="en-US" b="1" i="0" dirty="0">
                <a:solidFill>
                  <a:srgbClr val="1D1C22"/>
                </a:solidFill>
                <a:effectLst/>
                <a:latin typeface="__sofiaProRegular_765997"/>
              </a:rPr>
            </a:br>
            <a:endParaRPr lang="en-US" dirty="0"/>
          </a:p>
        </p:txBody>
      </p:sp>
      <p:sp>
        <p:nvSpPr>
          <p:cNvPr id="3" name="Content Placeholder 2">
            <a:extLst>
              <a:ext uri="{FF2B5EF4-FFF2-40B4-BE49-F238E27FC236}">
                <a16:creationId xmlns:a16="http://schemas.microsoft.com/office/drawing/2014/main" id="{92565EEA-98ED-9125-502A-675951F1F159}"/>
              </a:ext>
            </a:extLst>
          </p:cNvPr>
          <p:cNvSpPr>
            <a:spLocks noGrp="1"/>
          </p:cNvSpPr>
          <p:nvPr>
            <p:ph idx="1"/>
          </p:nvPr>
        </p:nvSpPr>
        <p:spPr/>
        <p:txBody>
          <a:bodyPr/>
          <a:lstStyle/>
          <a:p>
            <a:r>
              <a:rPr lang="en-US" b="0" i="0" dirty="0">
                <a:solidFill>
                  <a:srgbClr val="1D1C22"/>
                </a:solidFill>
                <a:effectLst/>
                <a:latin typeface="Georgia" panose="02040502050405020303" pitchFamily="18" charset="0"/>
              </a:rPr>
              <a:t>If your website enables shoppers to pay online and requires them to provide personal data, you need to </a:t>
            </a:r>
            <a:r>
              <a:rPr lang="en-US" b="0" i="0" u="none" strike="noStrike" dirty="0">
                <a:solidFill>
                  <a:srgbClr val="015FB9"/>
                </a:solidFill>
                <a:effectLst/>
                <a:latin typeface="Georgia" panose="02040502050405020303" pitchFamily="18" charset="0"/>
              </a:rPr>
              <a:t>build trust with e-commerce customers</a:t>
            </a:r>
            <a:r>
              <a:rPr lang="en-US" b="0" i="0" dirty="0">
                <a:solidFill>
                  <a:srgbClr val="1D1C22"/>
                </a:solidFill>
                <a:effectLst/>
                <a:latin typeface="Georgia" panose="02040502050405020303" pitchFamily="18" charset="0"/>
              </a:rPr>
              <a:t> by collaborating with a reputable security service and using reliable encryption algorithms to protect sensitive data.</a:t>
            </a:r>
            <a:endParaRPr lang="en-US" dirty="0"/>
          </a:p>
        </p:txBody>
      </p:sp>
    </p:spTree>
    <p:extLst>
      <p:ext uri="{BB962C8B-B14F-4D97-AF65-F5344CB8AC3E}">
        <p14:creationId xmlns:p14="http://schemas.microsoft.com/office/powerpoint/2010/main" val="33498842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F7B1B2-127E-9103-CCCE-FCF13111A441}"/>
              </a:ext>
            </a:extLst>
          </p:cNvPr>
          <p:cNvSpPr>
            <a:spLocks noGrp="1"/>
          </p:cNvSpPr>
          <p:nvPr>
            <p:ph type="title"/>
          </p:nvPr>
        </p:nvSpPr>
        <p:spPr/>
        <p:txBody>
          <a:bodyPr>
            <a:normAutofit fontScale="90000"/>
          </a:bodyPr>
          <a:lstStyle/>
          <a:p>
            <a:r>
              <a:rPr lang="en-US" b="1" i="0" dirty="0">
                <a:solidFill>
                  <a:srgbClr val="1D1C22"/>
                </a:solidFill>
                <a:effectLst/>
                <a:latin typeface="__sofiaProRegular_765997"/>
              </a:rPr>
              <a:t>Take advantage of social media and influencers.</a:t>
            </a:r>
            <a:br>
              <a:rPr lang="en-US" b="1" i="0" dirty="0">
                <a:solidFill>
                  <a:srgbClr val="1D1C22"/>
                </a:solidFill>
                <a:effectLst/>
                <a:latin typeface="__sofiaProRegular_765997"/>
              </a:rPr>
            </a:br>
            <a:endParaRPr lang="en-US" dirty="0"/>
          </a:p>
        </p:txBody>
      </p:sp>
      <p:sp>
        <p:nvSpPr>
          <p:cNvPr id="3" name="Content Placeholder 2">
            <a:extLst>
              <a:ext uri="{FF2B5EF4-FFF2-40B4-BE49-F238E27FC236}">
                <a16:creationId xmlns:a16="http://schemas.microsoft.com/office/drawing/2014/main" id="{CEBDFAF8-4585-968A-2840-DF934FB122AF}"/>
              </a:ext>
            </a:extLst>
          </p:cNvPr>
          <p:cNvSpPr>
            <a:spLocks noGrp="1"/>
          </p:cNvSpPr>
          <p:nvPr>
            <p:ph idx="1"/>
          </p:nvPr>
        </p:nvSpPr>
        <p:spPr/>
        <p:txBody>
          <a:bodyPr>
            <a:normAutofit fontScale="77500" lnSpcReduction="20000"/>
          </a:bodyPr>
          <a:lstStyle/>
          <a:p>
            <a:r>
              <a:rPr lang="en-US" b="0" i="0" dirty="0">
                <a:solidFill>
                  <a:srgbClr val="1D1C22"/>
                </a:solidFill>
                <a:effectLst/>
                <a:latin typeface="Georgia" panose="02040502050405020303" pitchFamily="18" charset="0"/>
              </a:rPr>
              <a:t>The platforms you choose depend on the specifics of your business. Certain brands are unlikely to find an audience on Instagram or YouTube. If you are unsure where you fit in, begin your </a:t>
            </a:r>
            <a:r>
              <a:rPr lang="en-US" b="0" i="0" u="none" strike="noStrike" dirty="0">
                <a:solidFill>
                  <a:srgbClr val="015FB9"/>
                </a:solidFill>
                <a:effectLst/>
                <a:latin typeface="Georgia" panose="02040502050405020303" pitchFamily="18" charset="0"/>
              </a:rPr>
              <a:t>social media marketing</a:t>
            </a:r>
            <a:r>
              <a:rPr lang="en-US" b="0" i="0" dirty="0">
                <a:solidFill>
                  <a:srgbClr val="1D1C22"/>
                </a:solidFill>
                <a:effectLst/>
                <a:latin typeface="Georgia" panose="02040502050405020303" pitchFamily="18" charset="0"/>
              </a:rPr>
              <a:t> on LinkedIn, Facebook and X (formerly Twitter). This trio is suitable for almost any company.</a:t>
            </a:r>
          </a:p>
          <a:p>
            <a:r>
              <a:rPr lang="en-US" b="0" i="0" dirty="0">
                <a:solidFill>
                  <a:srgbClr val="1D1C22"/>
                </a:solidFill>
                <a:effectLst/>
                <a:latin typeface="Georgia" panose="02040502050405020303" pitchFamily="18" charset="0"/>
              </a:rPr>
              <a:t>Post daily short messages, take polls, organize contests and ask your followers questions. The main thing is that your brand’s name regularly pops up in the newsfeed of your target audience. </a:t>
            </a:r>
          </a:p>
          <a:p>
            <a:r>
              <a:rPr lang="en-US" b="0" i="0" dirty="0">
                <a:solidFill>
                  <a:srgbClr val="1D1C22"/>
                </a:solidFill>
                <a:effectLst/>
                <a:latin typeface="Georgia" panose="02040502050405020303" pitchFamily="18" charset="0"/>
              </a:rPr>
              <a:t>You can approach influencers you like yourself or work with a third-party agency that will match you up with them. </a:t>
            </a:r>
            <a:endParaRPr lang="en-US" dirty="0"/>
          </a:p>
        </p:txBody>
      </p:sp>
    </p:spTree>
    <p:extLst>
      <p:ext uri="{BB962C8B-B14F-4D97-AF65-F5344CB8AC3E}">
        <p14:creationId xmlns:p14="http://schemas.microsoft.com/office/powerpoint/2010/main" val="18204161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60121-7917-0B32-8C2E-6869A5A3A9F5}"/>
              </a:ext>
            </a:extLst>
          </p:cNvPr>
          <p:cNvSpPr>
            <a:spLocks noGrp="1"/>
          </p:cNvSpPr>
          <p:nvPr>
            <p:ph type="title"/>
          </p:nvPr>
        </p:nvSpPr>
        <p:spPr/>
        <p:txBody>
          <a:bodyPr>
            <a:normAutofit fontScale="90000"/>
          </a:bodyPr>
          <a:lstStyle/>
          <a:p>
            <a:r>
              <a:rPr lang="en-US" b="1" i="0" dirty="0">
                <a:solidFill>
                  <a:srgbClr val="1D1C22"/>
                </a:solidFill>
                <a:effectLst/>
                <a:latin typeface="__sofiaProRegular_765997"/>
              </a:rPr>
              <a:t>Use email to reach prospects. </a:t>
            </a:r>
            <a:br>
              <a:rPr lang="en-US" b="1" i="0" dirty="0">
                <a:solidFill>
                  <a:srgbClr val="1D1C22"/>
                </a:solidFill>
                <a:effectLst/>
                <a:latin typeface="__sofiaProRegular_765997"/>
              </a:rPr>
            </a:br>
            <a:endParaRPr lang="en-US" dirty="0"/>
          </a:p>
        </p:txBody>
      </p:sp>
      <p:sp>
        <p:nvSpPr>
          <p:cNvPr id="3" name="Content Placeholder 2">
            <a:extLst>
              <a:ext uri="{FF2B5EF4-FFF2-40B4-BE49-F238E27FC236}">
                <a16:creationId xmlns:a16="http://schemas.microsoft.com/office/drawing/2014/main" id="{AFC8733F-F356-CB3E-0458-4F355D5325CD}"/>
              </a:ext>
            </a:extLst>
          </p:cNvPr>
          <p:cNvSpPr>
            <a:spLocks noGrp="1"/>
          </p:cNvSpPr>
          <p:nvPr>
            <p:ph idx="1"/>
          </p:nvPr>
        </p:nvSpPr>
        <p:spPr/>
        <p:txBody>
          <a:bodyPr>
            <a:normAutofit fontScale="85000" lnSpcReduction="20000"/>
          </a:bodyPr>
          <a:lstStyle/>
          <a:p>
            <a:r>
              <a:rPr lang="en-US" b="0" i="0" dirty="0">
                <a:solidFill>
                  <a:srgbClr val="1D1C22"/>
                </a:solidFill>
                <a:effectLst/>
                <a:latin typeface="Georgia" panose="02040502050405020303" pitchFamily="18" charset="0"/>
              </a:rPr>
              <a:t>In comparison with social media, </a:t>
            </a:r>
            <a:r>
              <a:rPr lang="en-US" b="0" i="0" u="none" strike="noStrike" dirty="0">
                <a:solidFill>
                  <a:srgbClr val="015FB9"/>
                </a:solidFill>
                <a:effectLst/>
                <a:latin typeface="Georgia" panose="02040502050405020303" pitchFamily="18" charset="0"/>
              </a:rPr>
              <a:t>email newsletters</a:t>
            </a:r>
            <a:r>
              <a:rPr lang="en-US" b="0" i="0" dirty="0">
                <a:solidFill>
                  <a:srgbClr val="1D1C22"/>
                </a:solidFill>
                <a:effectLst/>
                <a:latin typeface="Georgia" panose="02040502050405020303" pitchFamily="18" charset="0"/>
              </a:rPr>
              <a:t> may seem somewhat obsolete, but it is still an effective channel of communication.</a:t>
            </a:r>
          </a:p>
          <a:p>
            <a:r>
              <a:rPr lang="en-US" b="0" i="0" dirty="0">
                <a:solidFill>
                  <a:srgbClr val="1D1C22"/>
                </a:solidFill>
                <a:effectLst/>
                <a:latin typeface="Georgia" panose="02040502050405020303" pitchFamily="18" charset="0"/>
              </a:rPr>
              <a:t>To </a:t>
            </a:r>
            <a:r>
              <a:rPr lang="en-US" b="0" i="0" u="none" strike="noStrike" dirty="0">
                <a:solidFill>
                  <a:srgbClr val="015FB9"/>
                </a:solidFill>
                <a:effectLst/>
                <a:latin typeface="Georgia" panose="02040502050405020303" pitchFamily="18" charset="0"/>
              </a:rPr>
              <a:t>build a quality email list</a:t>
            </a:r>
            <a:r>
              <a:rPr lang="en-US" b="0" i="0" dirty="0">
                <a:solidFill>
                  <a:srgbClr val="1D1C22"/>
                </a:solidFill>
                <a:effectLst/>
                <a:latin typeface="Georgia" panose="02040502050405020303" pitchFamily="18" charset="0"/>
              </a:rPr>
              <a:t>, categorize your subscribers by repeat customers, recent subscribers and former customers you lost touch with. Customize your messages to each group, selecting words that resonate with each to drive active buyer behavior. Pay attention to the timing and frequency of your emails to avoid being too intrusive and to make sure your prospects see and read your messages.</a:t>
            </a:r>
            <a:endParaRPr lang="en-US" dirty="0"/>
          </a:p>
        </p:txBody>
      </p:sp>
    </p:spTree>
    <p:extLst>
      <p:ext uri="{BB962C8B-B14F-4D97-AF65-F5344CB8AC3E}">
        <p14:creationId xmlns:p14="http://schemas.microsoft.com/office/powerpoint/2010/main" val="25668562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C38831-B96F-5744-8DA8-BB53EEAEAE00}"/>
              </a:ext>
            </a:extLst>
          </p:cNvPr>
          <p:cNvSpPr>
            <a:spLocks noGrp="1"/>
          </p:cNvSpPr>
          <p:nvPr>
            <p:ph type="title"/>
          </p:nvPr>
        </p:nvSpPr>
        <p:spPr/>
        <p:txBody>
          <a:bodyPr>
            <a:normAutofit fontScale="90000"/>
          </a:bodyPr>
          <a:lstStyle/>
          <a:p>
            <a:r>
              <a:rPr lang="en-US" b="1" i="0" dirty="0">
                <a:solidFill>
                  <a:srgbClr val="1D1C22"/>
                </a:solidFill>
                <a:effectLst/>
                <a:latin typeface="__sofiaProRegular_765997"/>
              </a:rPr>
              <a:t>Start creating and distributing content.</a:t>
            </a:r>
            <a:br>
              <a:rPr lang="en-US" b="1" i="0" dirty="0">
                <a:solidFill>
                  <a:srgbClr val="1D1C22"/>
                </a:solidFill>
                <a:effectLst/>
                <a:latin typeface="__sofiaProRegular_765997"/>
              </a:rPr>
            </a:br>
            <a:endParaRPr lang="en-US" dirty="0"/>
          </a:p>
        </p:txBody>
      </p:sp>
      <p:sp>
        <p:nvSpPr>
          <p:cNvPr id="3" name="Content Placeholder 2">
            <a:extLst>
              <a:ext uri="{FF2B5EF4-FFF2-40B4-BE49-F238E27FC236}">
                <a16:creationId xmlns:a16="http://schemas.microsoft.com/office/drawing/2014/main" id="{12A05D4E-8D2A-CCE0-8D34-0DA81C13384E}"/>
              </a:ext>
            </a:extLst>
          </p:cNvPr>
          <p:cNvSpPr>
            <a:spLocks noGrp="1"/>
          </p:cNvSpPr>
          <p:nvPr>
            <p:ph idx="1"/>
          </p:nvPr>
        </p:nvSpPr>
        <p:spPr/>
        <p:txBody>
          <a:bodyPr>
            <a:normAutofit fontScale="85000" lnSpcReduction="10000"/>
          </a:bodyPr>
          <a:lstStyle/>
          <a:p>
            <a:r>
              <a:rPr lang="en-US" b="0" i="0" dirty="0">
                <a:solidFill>
                  <a:srgbClr val="1D1C22"/>
                </a:solidFill>
                <a:effectLst/>
                <a:latin typeface="Georgia" panose="02040502050405020303" pitchFamily="18" charset="0"/>
              </a:rPr>
              <a:t>You can use your </a:t>
            </a:r>
            <a:r>
              <a:rPr lang="en-US" b="0" i="0" u="none" strike="noStrike" dirty="0">
                <a:solidFill>
                  <a:srgbClr val="015FB9"/>
                </a:solidFill>
                <a:effectLst/>
                <a:latin typeface="Georgia" panose="02040502050405020303" pitchFamily="18" charset="0"/>
              </a:rPr>
              <a:t>small business blog</a:t>
            </a:r>
            <a:r>
              <a:rPr lang="en-US" b="0" i="0" dirty="0">
                <a:solidFill>
                  <a:srgbClr val="1D1C22"/>
                </a:solidFill>
                <a:effectLst/>
                <a:latin typeface="Georgia" panose="02040502050405020303" pitchFamily="18" charset="0"/>
              </a:rPr>
              <a:t> to provide information about the high-quality products or services your brand offers, highlight their benefits, answer commonly asked questions, foresee challenges customers may face and provide simple solutions.</a:t>
            </a:r>
          </a:p>
          <a:p>
            <a:r>
              <a:rPr lang="en-US" b="0" i="0" dirty="0">
                <a:solidFill>
                  <a:srgbClr val="1D1C22"/>
                </a:solidFill>
                <a:effectLst/>
                <a:latin typeface="Georgia" panose="02040502050405020303" pitchFamily="18" charset="0"/>
              </a:rPr>
              <a:t>Remember to blog frequently — a few times a week should be enough. Vary the content to keep it interesting to readers. For example, how-to guides, product use tips and case studies all get great engagement.</a:t>
            </a:r>
            <a:endParaRPr lang="en-US" dirty="0"/>
          </a:p>
        </p:txBody>
      </p:sp>
    </p:spTree>
    <p:extLst>
      <p:ext uri="{BB962C8B-B14F-4D97-AF65-F5344CB8AC3E}">
        <p14:creationId xmlns:p14="http://schemas.microsoft.com/office/powerpoint/2010/main" val="78177856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663</TotalTime>
  <Words>3268</Words>
  <Application>Microsoft Office PowerPoint</Application>
  <PresentationFormat>On-screen Show (4:3)</PresentationFormat>
  <Paragraphs>251</Paragraphs>
  <Slides>47</Slides>
  <Notes>0</Notes>
  <HiddenSlides>0</HiddenSlides>
  <MMClips>0</MMClips>
  <ScaleCrop>false</ScaleCrop>
  <HeadingPairs>
    <vt:vector size="4" baseType="variant">
      <vt:variant>
        <vt:lpstr>Theme</vt:lpstr>
      </vt:variant>
      <vt:variant>
        <vt:i4>1</vt:i4>
      </vt:variant>
      <vt:variant>
        <vt:lpstr>Slide Titles</vt:lpstr>
      </vt:variant>
      <vt:variant>
        <vt:i4>47</vt:i4>
      </vt:variant>
    </vt:vector>
  </HeadingPairs>
  <TitlesOfParts>
    <vt:vector size="48" baseType="lpstr">
      <vt:lpstr>Office Theme</vt:lpstr>
      <vt:lpstr>E-business Tech</vt:lpstr>
      <vt:lpstr>Online presence</vt:lpstr>
      <vt:lpstr>Provide a great user experience.</vt:lpstr>
      <vt:lpstr>PowerPoint Presentation</vt:lpstr>
      <vt:lpstr>Think mobile-first. </vt:lpstr>
      <vt:lpstr>Make your website 100 percent secure. </vt:lpstr>
      <vt:lpstr>Take advantage of social media and influencers. </vt:lpstr>
      <vt:lpstr>Use email to reach prospects.  </vt:lpstr>
      <vt:lpstr>Start creating and distributing content. </vt:lpstr>
      <vt:lpstr>Participate in online forums and communities. </vt:lpstr>
      <vt:lpstr>Have a live chatbot</vt:lpstr>
      <vt:lpstr>Launch paid advertising campaigns. </vt:lpstr>
      <vt:lpstr>Produce engaging video content. </vt:lpstr>
      <vt:lpstr>Optimize your site for search engines. </vt:lpstr>
      <vt:lpstr>How Search Engines Work</vt:lpstr>
      <vt:lpstr>Why SEO</vt:lpstr>
      <vt:lpstr>Crawling</vt:lpstr>
      <vt:lpstr>Crawling</vt:lpstr>
      <vt:lpstr>Indexing</vt:lpstr>
      <vt:lpstr>Google search algorithms </vt:lpstr>
      <vt:lpstr>How search engines display results</vt:lpstr>
      <vt:lpstr>Keyword search</vt:lpstr>
      <vt:lpstr>Keyword research </vt:lpstr>
      <vt:lpstr>Search intent</vt:lpstr>
      <vt:lpstr>3c of search intent</vt:lpstr>
      <vt:lpstr>Generating keywords</vt:lpstr>
      <vt:lpstr>Generating keywords</vt:lpstr>
      <vt:lpstr>Technical on page SEO</vt:lpstr>
      <vt:lpstr>On page SEO</vt:lpstr>
      <vt:lpstr>Technical on page SEO</vt:lpstr>
      <vt:lpstr>Technical on page SEO</vt:lpstr>
      <vt:lpstr>Optimize readability</vt:lpstr>
      <vt:lpstr>Use schema markup</vt:lpstr>
      <vt:lpstr>Technical SEO notes</vt:lpstr>
      <vt:lpstr>Site </vt:lpstr>
      <vt:lpstr>Off site SEO Link building</vt:lpstr>
      <vt:lpstr>How to get backlinks</vt:lpstr>
      <vt:lpstr>What makes backlink high quality</vt:lpstr>
      <vt:lpstr>Link building tactics</vt:lpstr>
      <vt:lpstr>Link building tactics</vt:lpstr>
      <vt:lpstr>Tips for e-mail writing for HARO</vt:lpstr>
      <vt:lpstr>Link building tactics</vt:lpstr>
      <vt:lpstr>How to write good e-mail</vt:lpstr>
      <vt:lpstr>Search engine marketing</vt:lpstr>
      <vt:lpstr>How SEM works </vt:lpstr>
      <vt:lpstr>How ad auctions work </vt:lpstr>
      <vt:lpstr>How ad auctions work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E-business Tech</dc:title>
  <dc:creator>pc1</dc:creator>
  <cp:lastModifiedBy>عبد الله محمد فوزى محمد محمود</cp:lastModifiedBy>
  <cp:revision>62</cp:revision>
  <dcterms:created xsi:type="dcterms:W3CDTF">2006-08-16T00:00:00Z</dcterms:created>
  <dcterms:modified xsi:type="dcterms:W3CDTF">2025-03-10T10:02:02Z</dcterms:modified>
</cp:coreProperties>
</file>